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7" r:id="rId2"/>
    <p:sldId id="409" r:id="rId3"/>
    <p:sldId id="414" r:id="rId4"/>
    <p:sldId id="415" r:id="rId5"/>
    <p:sldId id="416" r:id="rId6"/>
    <p:sldId id="410" r:id="rId7"/>
    <p:sldId id="417" r:id="rId8"/>
    <p:sldId id="418" r:id="rId9"/>
    <p:sldId id="419" r:id="rId10"/>
    <p:sldId id="421" r:id="rId11"/>
    <p:sldId id="420" r:id="rId12"/>
    <p:sldId id="422" r:id="rId13"/>
    <p:sldId id="423" r:id="rId14"/>
    <p:sldId id="424" r:id="rId15"/>
    <p:sldId id="425" r:id="rId16"/>
    <p:sldId id="426" r:id="rId17"/>
    <p:sldId id="434" r:id="rId18"/>
    <p:sldId id="411" r:id="rId19"/>
    <p:sldId id="435" r:id="rId20"/>
    <p:sldId id="412" r:id="rId21"/>
    <p:sldId id="427" r:id="rId22"/>
    <p:sldId id="428" r:id="rId23"/>
    <p:sldId id="429" r:id="rId24"/>
    <p:sldId id="413" r:id="rId25"/>
    <p:sldId id="430" r:id="rId26"/>
    <p:sldId id="431" r:id="rId27"/>
    <p:sldId id="432" r:id="rId28"/>
    <p:sldId id="433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53"/>
    <p:restoredTop sz="94674"/>
  </p:normalViewPr>
  <p:slideViewPr>
    <p:cSldViewPr snapToGrid="0" snapToObjects="1">
      <p:cViewPr varScale="1">
        <p:scale>
          <a:sx n="198" d="100"/>
          <a:sy n="198" d="100"/>
        </p:scale>
        <p:origin x="10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9/11/18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562029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646569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03538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95633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72662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6005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079921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74677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89521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852505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9/11/18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CS596 Machine Learning, SDSU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09594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Lecture 6: Evaluation of Machine Learning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Instructor: Yang Xu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CF795-966F-E047-84EB-DE876B0F7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9/11/18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C5FDA-A9E9-E147-AFF8-5901BB2F2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2DCA5-5CF0-BA42-B04C-486D6C349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5E5EC-DA74-4BEB-88AD-2C8A9185000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372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C64F1-58BD-224E-B589-5BB0CA48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matric: False Positive (FP)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7112C8-D625-A946-A1F3-567746159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7B880B-F028-2C43-8D1D-0885EDCDD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C9CAB9-A90B-E04B-A011-D14BF853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10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4B8B4A-B1F0-3D4C-BD4F-E724CC404778}"/>
              </a:ext>
            </a:extLst>
          </p:cNvPr>
          <p:cNvCxnSpPr/>
          <p:nvPr/>
        </p:nvCxnSpPr>
        <p:spPr>
          <a:xfrm>
            <a:off x="904514" y="3273036"/>
            <a:ext cx="63739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1675C1B-F616-D642-AE17-B0C2C3B1FF1A}"/>
              </a:ext>
            </a:extLst>
          </p:cNvPr>
          <p:cNvSpPr/>
          <p:nvPr/>
        </p:nvSpPr>
        <p:spPr>
          <a:xfrm>
            <a:off x="4544184" y="2909965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573A45-DFA5-0F4B-9B80-8D3AF8BB4266}"/>
              </a:ext>
            </a:extLst>
          </p:cNvPr>
          <p:cNvSpPr/>
          <p:nvPr/>
        </p:nvSpPr>
        <p:spPr>
          <a:xfrm>
            <a:off x="4884842" y="2909964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B051554-3616-D543-9BD8-004C11AB9DAD}"/>
              </a:ext>
            </a:extLst>
          </p:cNvPr>
          <p:cNvSpPr/>
          <p:nvPr/>
        </p:nvSpPr>
        <p:spPr>
          <a:xfrm>
            <a:off x="5073100" y="2909965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44F5DB-F4C0-2E4B-A6F8-40DB9D8E6E6C}"/>
              </a:ext>
            </a:extLst>
          </p:cNvPr>
          <p:cNvSpPr/>
          <p:nvPr/>
        </p:nvSpPr>
        <p:spPr>
          <a:xfrm>
            <a:off x="5377903" y="2909964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A4C49B7-FE86-6C45-B227-CBF3F5354C2D}"/>
              </a:ext>
            </a:extLst>
          </p:cNvPr>
          <p:cNvSpPr/>
          <p:nvPr/>
        </p:nvSpPr>
        <p:spPr>
          <a:xfrm>
            <a:off x="5566160" y="2914446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4205A6-936B-4448-9D54-5EFE1EE084E1}"/>
              </a:ext>
            </a:extLst>
          </p:cNvPr>
          <p:cNvSpPr/>
          <p:nvPr/>
        </p:nvSpPr>
        <p:spPr>
          <a:xfrm>
            <a:off x="5745455" y="2914445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0061E9-8247-EC40-A549-02BDB9E06728}"/>
              </a:ext>
            </a:extLst>
          </p:cNvPr>
          <p:cNvSpPr/>
          <p:nvPr/>
        </p:nvSpPr>
        <p:spPr>
          <a:xfrm>
            <a:off x="5996468" y="2914446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872033E-9767-E34E-8761-84B63F25899E}"/>
              </a:ext>
            </a:extLst>
          </p:cNvPr>
          <p:cNvSpPr/>
          <p:nvPr/>
        </p:nvSpPr>
        <p:spPr>
          <a:xfrm>
            <a:off x="6130938" y="2914445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CFB784-1545-834D-8CDB-BFCA4EF3D5C5}"/>
              </a:ext>
            </a:extLst>
          </p:cNvPr>
          <p:cNvSpPr/>
          <p:nvPr/>
        </p:nvSpPr>
        <p:spPr>
          <a:xfrm>
            <a:off x="6319195" y="2909965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E056AB-BC1A-5545-88F0-8BBCE5249101}"/>
              </a:ext>
            </a:extLst>
          </p:cNvPr>
          <p:cNvSpPr/>
          <p:nvPr/>
        </p:nvSpPr>
        <p:spPr>
          <a:xfrm>
            <a:off x="6686748" y="2909964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0B9C5C-C931-6E44-86C9-59605323AF57}"/>
              </a:ext>
            </a:extLst>
          </p:cNvPr>
          <p:cNvSpPr/>
          <p:nvPr/>
        </p:nvSpPr>
        <p:spPr>
          <a:xfrm>
            <a:off x="6875006" y="2909965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ABA6800-2240-B34C-BB78-D91BAD1C5926}"/>
              </a:ext>
            </a:extLst>
          </p:cNvPr>
          <p:cNvSpPr/>
          <p:nvPr/>
        </p:nvSpPr>
        <p:spPr>
          <a:xfrm>
            <a:off x="7054301" y="2909964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52E102-A592-BC4C-90F8-3D590E7804FB}"/>
              </a:ext>
            </a:extLst>
          </p:cNvPr>
          <p:cNvSpPr/>
          <p:nvPr/>
        </p:nvSpPr>
        <p:spPr>
          <a:xfrm>
            <a:off x="967268" y="3443365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30C912-884E-4841-B6E1-DC571F01D1BD}"/>
              </a:ext>
            </a:extLst>
          </p:cNvPr>
          <p:cNvSpPr/>
          <p:nvPr/>
        </p:nvSpPr>
        <p:spPr>
          <a:xfrm>
            <a:off x="1146563" y="3443364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88C592-9A45-C94D-9B85-F3FF8D7C788E}"/>
              </a:ext>
            </a:extLst>
          </p:cNvPr>
          <p:cNvSpPr/>
          <p:nvPr/>
        </p:nvSpPr>
        <p:spPr>
          <a:xfrm>
            <a:off x="1514116" y="3443364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C88E3C-B0E2-9143-A1D3-4D442F9C59F3}"/>
              </a:ext>
            </a:extLst>
          </p:cNvPr>
          <p:cNvSpPr/>
          <p:nvPr/>
        </p:nvSpPr>
        <p:spPr>
          <a:xfrm>
            <a:off x="1702373" y="3447846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DC18EF3-43BE-934E-B6FF-CC15E12008C9}"/>
              </a:ext>
            </a:extLst>
          </p:cNvPr>
          <p:cNvSpPr/>
          <p:nvPr/>
        </p:nvSpPr>
        <p:spPr>
          <a:xfrm>
            <a:off x="1935458" y="3447845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FC7F772-9F30-8147-82D6-7A61DE072591}"/>
              </a:ext>
            </a:extLst>
          </p:cNvPr>
          <p:cNvSpPr/>
          <p:nvPr/>
        </p:nvSpPr>
        <p:spPr>
          <a:xfrm>
            <a:off x="2025101" y="3447846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6585A28-2780-894B-996E-17C65AF76047}"/>
              </a:ext>
            </a:extLst>
          </p:cNvPr>
          <p:cNvSpPr/>
          <p:nvPr/>
        </p:nvSpPr>
        <p:spPr>
          <a:xfrm>
            <a:off x="2267150" y="3447845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A5448AB-979C-8344-B2BC-FB82F4709536}"/>
              </a:ext>
            </a:extLst>
          </p:cNvPr>
          <p:cNvSpPr/>
          <p:nvPr/>
        </p:nvSpPr>
        <p:spPr>
          <a:xfrm>
            <a:off x="2500232" y="3443365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C7D99A6-CDE7-E142-8004-EEDE205ECF06}"/>
              </a:ext>
            </a:extLst>
          </p:cNvPr>
          <p:cNvSpPr/>
          <p:nvPr/>
        </p:nvSpPr>
        <p:spPr>
          <a:xfrm>
            <a:off x="2796070" y="3443364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7B1309-1EB7-464A-B3D5-EA7B5E4D39CA}"/>
              </a:ext>
            </a:extLst>
          </p:cNvPr>
          <p:cNvSpPr/>
          <p:nvPr/>
        </p:nvSpPr>
        <p:spPr>
          <a:xfrm>
            <a:off x="3082939" y="3443365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EA04CF1-E381-5244-BB54-5240298C0138}"/>
              </a:ext>
            </a:extLst>
          </p:cNvPr>
          <p:cNvSpPr/>
          <p:nvPr/>
        </p:nvSpPr>
        <p:spPr>
          <a:xfrm>
            <a:off x="3468423" y="3443364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5A003EA-234D-9147-8373-FB0AD8B82215}"/>
              </a:ext>
            </a:extLst>
          </p:cNvPr>
          <p:cNvSpPr/>
          <p:nvPr/>
        </p:nvSpPr>
        <p:spPr>
          <a:xfrm>
            <a:off x="1334820" y="2905480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E86AD8A-49F4-FE4E-B737-8954C0A3CEE3}"/>
              </a:ext>
            </a:extLst>
          </p:cNvPr>
          <p:cNvSpPr/>
          <p:nvPr/>
        </p:nvSpPr>
        <p:spPr>
          <a:xfrm>
            <a:off x="6507454" y="3443363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7671272-B65A-8047-B12D-2F443122EE27}"/>
              </a:ext>
            </a:extLst>
          </p:cNvPr>
          <p:cNvSpPr/>
          <p:nvPr/>
        </p:nvSpPr>
        <p:spPr>
          <a:xfrm>
            <a:off x="5866481" y="3452328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8608E0-DAF0-324C-9506-FA51C43A1411}"/>
              </a:ext>
            </a:extLst>
          </p:cNvPr>
          <p:cNvCxnSpPr>
            <a:cxnSpLocks/>
          </p:cNvCxnSpPr>
          <p:nvPr/>
        </p:nvCxnSpPr>
        <p:spPr>
          <a:xfrm>
            <a:off x="893309" y="1892471"/>
            <a:ext cx="63851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0456EF1-8105-3649-9ACC-21AC0FC80F00}"/>
              </a:ext>
            </a:extLst>
          </p:cNvPr>
          <p:cNvCxnSpPr/>
          <p:nvPr/>
        </p:nvCxnSpPr>
        <p:spPr>
          <a:xfrm>
            <a:off x="904514" y="4483271"/>
            <a:ext cx="63739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2FC9061-C722-BB45-9F0F-DDB75030438E}"/>
              </a:ext>
            </a:extLst>
          </p:cNvPr>
          <p:cNvCxnSpPr/>
          <p:nvPr/>
        </p:nvCxnSpPr>
        <p:spPr>
          <a:xfrm>
            <a:off x="904514" y="1892471"/>
            <a:ext cx="0" cy="25818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C6DC4D8-5677-AC49-B290-B58B9B607AE7}"/>
              </a:ext>
            </a:extLst>
          </p:cNvPr>
          <p:cNvCxnSpPr/>
          <p:nvPr/>
        </p:nvCxnSpPr>
        <p:spPr>
          <a:xfrm>
            <a:off x="7278420" y="1901894"/>
            <a:ext cx="0" cy="25818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35C94D0-C9CC-B94C-8035-2E8B8D213409}"/>
              </a:ext>
            </a:extLst>
          </p:cNvPr>
          <p:cNvSpPr txBox="1"/>
          <p:nvPr/>
        </p:nvSpPr>
        <p:spPr>
          <a:xfrm>
            <a:off x="4696924" y="1388433"/>
            <a:ext cx="225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prediction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227605-3C4E-A74D-9C13-A34057593AD7}"/>
              </a:ext>
            </a:extLst>
          </p:cNvPr>
          <p:cNvSpPr txBox="1"/>
          <p:nvPr/>
        </p:nvSpPr>
        <p:spPr>
          <a:xfrm>
            <a:off x="1505149" y="1394259"/>
            <a:ext cx="225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prediction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D94EAC-C350-254E-877E-1D0BC92BBF0D}"/>
              </a:ext>
            </a:extLst>
          </p:cNvPr>
          <p:cNvSpPr txBox="1"/>
          <p:nvPr/>
        </p:nvSpPr>
        <p:spPr>
          <a:xfrm>
            <a:off x="7332210" y="2449209"/>
            <a:ext cx="225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label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6234AB-72DF-6C4F-95E3-4D5D357520BA}"/>
              </a:ext>
            </a:extLst>
          </p:cNvPr>
          <p:cNvSpPr txBox="1"/>
          <p:nvPr/>
        </p:nvSpPr>
        <p:spPr>
          <a:xfrm>
            <a:off x="7332210" y="3662299"/>
            <a:ext cx="225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label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79726C4-CF7B-2A4E-BE3E-713B69CA55C2}"/>
              </a:ext>
            </a:extLst>
          </p:cNvPr>
          <p:cNvCxnSpPr/>
          <p:nvPr/>
        </p:nvCxnSpPr>
        <p:spPr>
          <a:xfrm>
            <a:off x="4094827" y="1901435"/>
            <a:ext cx="0" cy="25818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EB6FD18-D64C-AA4E-98A0-69699F8C82A8}"/>
              </a:ext>
            </a:extLst>
          </p:cNvPr>
          <p:cNvSpPr txBox="1"/>
          <p:nvPr/>
        </p:nvSpPr>
        <p:spPr>
          <a:xfrm>
            <a:off x="6186969" y="2091946"/>
            <a:ext cx="878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2DFDF0-0953-A540-88B4-1D0536A9B9C9}"/>
              </a:ext>
            </a:extLst>
          </p:cNvPr>
          <p:cNvSpPr txBox="1"/>
          <p:nvPr/>
        </p:nvSpPr>
        <p:spPr>
          <a:xfrm>
            <a:off x="6301267" y="3763845"/>
            <a:ext cx="878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84B0D4-CFC7-8645-BD4D-DE5665D037CB}"/>
              </a:ext>
            </a:extLst>
          </p:cNvPr>
          <p:cNvSpPr txBox="1"/>
          <p:nvPr/>
        </p:nvSpPr>
        <p:spPr>
          <a:xfrm>
            <a:off x="1212401" y="2172626"/>
            <a:ext cx="878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4794F9B-F1DA-D34E-B14E-FFD8D74D7F58}"/>
              </a:ext>
            </a:extLst>
          </p:cNvPr>
          <p:cNvSpPr txBox="1"/>
          <p:nvPr/>
        </p:nvSpPr>
        <p:spPr>
          <a:xfrm>
            <a:off x="1214982" y="3838319"/>
            <a:ext cx="878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F7F9373-F2ED-7B40-B8E2-CDD65F0004B8}"/>
              </a:ext>
            </a:extLst>
          </p:cNvPr>
          <p:cNvGraphicFramePr>
            <a:graphicFrameLocks noGrp="1"/>
          </p:cNvGraphicFramePr>
          <p:nvPr/>
        </p:nvGraphicFramePr>
        <p:xfrm>
          <a:off x="1223220" y="4987305"/>
          <a:ext cx="137062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6876">
                  <a:extLst>
                    <a:ext uri="{9D8B030D-6E8A-4147-A177-3AD203B41FA5}">
                      <a16:colId xmlns:a16="http://schemas.microsoft.com/office/drawing/2014/main" val="17722994"/>
                    </a:ext>
                  </a:extLst>
                </a:gridCol>
                <a:gridCol w="456876">
                  <a:extLst>
                    <a:ext uri="{9D8B030D-6E8A-4147-A177-3AD203B41FA5}">
                      <a16:colId xmlns:a16="http://schemas.microsoft.com/office/drawing/2014/main" val="802915314"/>
                    </a:ext>
                  </a:extLst>
                </a:gridCol>
                <a:gridCol w="456876">
                  <a:extLst>
                    <a:ext uri="{9D8B030D-6E8A-4147-A177-3AD203B41FA5}">
                      <a16:colId xmlns:a16="http://schemas.microsoft.com/office/drawing/2014/main" val="1921485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21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9722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89BD11-2F0C-A447-911D-B3816D28D568}"/>
              </a:ext>
            </a:extLst>
          </p:cNvPr>
          <p:cNvSpPr txBox="1"/>
          <p:nvPr/>
        </p:nvSpPr>
        <p:spPr>
          <a:xfrm>
            <a:off x="2931456" y="4974553"/>
            <a:ext cx="562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 Positive: “no” examples incorrectly identified as “yes”</a:t>
            </a:r>
          </a:p>
        </p:txBody>
      </p:sp>
    </p:spTree>
    <p:extLst>
      <p:ext uri="{BB962C8B-B14F-4D97-AF65-F5344CB8AC3E}">
        <p14:creationId xmlns:p14="http://schemas.microsoft.com/office/powerpoint/2010/main" val="3335903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C64F1-58BD-224E-B589-5BB0CA48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matric: False Negative (FN)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7112C8-D625-A946-A1F3-567746159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7B880B-F028-2C43-8D1D-0885EDCDD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C9CAB9-A90B-E04B-A011-D14BF853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4B8B4A-B1F0-3D4C-BD4F-E724CC404778}"/>
              </a:ext>
            </a:extLst>
          </p:cNvPr>
          <p:cNvCxnSpPr/>
          <p:nvPr/>
        </p:nvCxnSpPr>
        <p:spPr>
          <a:xfrm>
            <a:off x="904514" y="3273036"/>
            <a:ext cx="63739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1675C1B-F616-D642-AE17-B0C2C3B1FF1A}"/>
              </a:ext>
            </a:extLst>
          </p:cNvPr>
          <p:cNvSpPr/>
          <p:nvPr/>
        </p:nvSpPr>
        <p:spPr>
          <a:xfrm>
            <a:off x="4544184" y="2909965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573A45-DFA5-0F4B-9B80-8D3AF8BB4266}"/>
              </a:ext>
            </a:extLst>
          </p:cNvPr>
          <p:cNvSpPr/>
          <p:nvPr/>
        </p:nvSpPr>
        <p:spPr>
          <a:xfrm>
            <a:off x="4884842" y="2909964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B051554-3616-D543-9BD8-004C11AB9DAD}"/>
              </a:ext>
            </a:extLst>
          </p:cNvPr>
          <p:cNvSpPr/>
          <p:nvPr/>
        </p:nvSpPr>
        <p:spPr>
          <a:xfrm>
            <a:off x="5073100" y="2909965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44F5DB-F4C0-2E4B-A6F8-40DB9D8E6E6C}"/>
              </a:ext>
            </a:extLst>
          </p:cNvPr>
          <p:cNvSpPr/>
          <p:nvPr/>
        </p:nvSpPr>
        <p:spPr>
          <a:xfrm>
            <a:off x="5377903" y="2909964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A4C49B7-FE86-6C45-B227-CBF3F5354C2D}"/>
              </a:ext>
            </a:extLst>
          </p:cNvPr>
          <p:cNvSpPr/>
          <p:nvPr/>
        </p:nvSpPr>
        <p:spPr>
          <a:xfrm>
            <a:off x="5566160" y="2914446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4205A6-936B-4448-9D54-5EFE1EE084E1}"/>
              </a:ext>
            </a:extLst>
          </p:cNvPr>
          <p:cNvSpPr/>
          <p:nvPr/>
        </p:nvSpPr>
        <p:spPr>
          <a:xfrm>
            <a:off x="5745455" y="2914445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0061E9-8247-EC40-A549-02BDB9E06728}"/>
              </a:ext>
            </a:extLst>
          </p:cNvPr>
          <p:cNvSpPr/>
          <p:nvPr/>
        </p:nvSpPr>
        <p:spPr>
          <a:xfrm>
            <a:off x="5996468" y="2914446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872033E-9767-E34E-8761-84B63F25899E}"/>
              </a:ext>
            </a:extLst>
          </p:cNvPr>
          <p:cNvSpPr/>
          <p:nvPr/>
        </p:nvSpPr>
        <p:spPr>
          <a:xfrm>
            <a:off x="6130938" y="2914445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CFB784-1545-834D-8CDB-BFCA4EF3D5C5}"/>
              </a:ext>
            </a:extLst>
          </p:cNvPr>
          <p:cNvSpPr/>
          <p:nvPr/>
        </p:nvSpPr>
        <p:spPr>
          <a:xfrm>
            <a:off x="6319195" y="2909965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E056AB-BC1A-5545-88F0-8BBCE5249101}"/>
              </a:ext>
            </a:extLst>
          </p:cNvPr>
          <p:cNvSpPr/>
          <p:nvPr/>
        </p:nvSpPr>
        <p:spPr>
          <a:xfrm>
            <a:off x="6686748" y="2909964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0B9C5C-C931-6E44-86C9-59605323AF57}"/>
              </a:ext>
            </a:extLst>
          </p:cNvPr>
          <p:cNvSpPr/>
          <p:nvPr/>
        </p:nvSpPr>
        <p:spPr>
          <a:xfrm>
            <a:off x="6875006" y="2909965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ABA6800-2240-B34C-BB78-D91BAD1C5926}"/>
              </a:ext>
            </a:extLst>
          </p:cNvPr>
          <p:cNvSpPr/>
          <p:nvPr/>
        </p:nvSpPr>
        <p:spPr>
          <a:xfrm>
            <a:off x="7054301" y="2909964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52E102-A592-BC4C-90F8-3D590E7804FB}"/>
              </a:ext>
            </a:extLst>
          </p:cNvPr>
          <p:cNvSpPr/>
          <p:nvPr/>
        </p:nvSpPr>
        <p:spPr>
          <a:xfrm>
            <a:off x="967268" y="3443365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30C912-884E-4841-B6E1-DC571F01D1BD}"/>
              </a:ext>
            </a:extLst>
          </p:cNvPr>
          <p:cNvSpPr/>
          <p:nvPr/>
        </p:nvSpPr>
        <p:spPr>
          <a:xfrm>
            <a:off x="1146563" y="3443364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88C592-9A45-C94D-9B85-F3FF8D7C788E}"/>
              </a:ext>
            </a:extLst>
          </p:cNvPr>
          <p:cNvSpPr/>
          <p:nvPr/>
        </p:nvSpPr>
        <p:spPr>
          <a:xfrm>
            <a:off x="1514116" y="3443364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C88E3C-B0E2-9143-A1D3-4D442F9C59F3}"/>
              </a:ext>
            </a:extLst>
          </p:cNvPr>
          <p:cNvSpPr/>
          <p:nvPr/>
        </p:nvSpPr>
        <p:spPr>
          <a:xfrm>
            <a:off x="1702373" y="3447846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DC18EF3-43BE-934E-B6FF-CC15E12008C9}"/>
              </a:ext>
            </a:extLst>
          </p:cNvPr>
          <p:cNvSpPr/>
          <p:nvPr/>
        </p:nvSpPr>
        <p:spPr>
          <a:xfrm>
            <a:off x="1935458" y="3447845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FC7F772-9F30-8147-82D6-7A61DE072591}"/>
              </a:ext>
            </a:extLst>
          </p:cNvPr>
          <p:cNvSpPr/>
          <p:nvPr/>
        </p:nvSpPr>
        <p:spPr>
          <a:xfrm>
            <a:off x="2025101" y="3447846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6585A28-2780-894B-996E-17C65AF76047}"/>
              </a:ext>
            </a:extLst>
          </p:cNvPr>
          <p:cNvSpPr/>
          <p:nvPr/>
        </p:nvSpPr>
        <p:spPr>
          <a:xfrm>
            <a:off x="2267150" y="3447845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A5448AB-979C-8344-B2BC-FB82F4709536}"/>
              </a:ext>
            </a:extLst>
          </p:cNvPr>
          <p:cNvSpPr/>
          <p:nvPr/>
        </p:nvSpPr>
        <p:spPr>
          <a:xfrm>
            <a:off x="2500232" y="3443365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C7D99A6-CDE7-E142-8004-EEDE205ECF06}"/>
              </a:ext>
            </a:extLst>
          </p:cNvPr>
          <p:cNvSpPr/>
          <p:nvPr/>
        </p:nvSpPr>
        <p:spPr>
          <a:xfrm>
            <a:off x="2796070" y="3443364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7B1309-1EB7-464A-B3D5-EA7B5E4D39CA}"/>
              </a:ext>
            </a:extLst>
          </p:cNvPr>
          <p:cNvSpPr/>
          <p:nvPr/>
        </p:nvSpPr>
        <p:spPr>
          <a:xfrm>
            <a:off x="3082939" y="3443365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EA04CF1-E381-5244-BB54-5240298C0138}"/>
              </a:ext>
            </a:extLst>
          </p:cNvPr>
          <p:cNvSpPr/>
          <p:nvPr/>
        </p:nvSpPr>
        <p:spPr>
          <a:xfrm>
            <a:off x="3468423" y="3443364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5A003EA-234D-9147-8373-FB0AD8B82215}"/>
              </a:ext>
            </a:extLst>
          </p:cNvPr>
          <p:cNvSpPr/>
          <p:nvPr/>
        </p:nvSpPr>
        <p:spPr>
          <a:xfrm>
            <a:off x="1334820" y="2905480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E86AD8A-49F4-FE4E-B737-8954C0A3CEE3}"/>
              </a:ext>
            </a:extLst>
          </p:cNvPr>
          <p:cNvSpPr/>
          <p:nvPr/>
        </p:nvSpPr>
        <p:spPr>
          <a:xfrm>
            <a:off x="6507454" y="3443363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7671272-B65A-8047-B12D-2F443122EE27}"/>
              </a:ext>
            </a:extLst>
          </p:cNvPr>
          <p:cNvSpPr/>
          <p:nvPr/>
        </p:nvSpPr>
        <p:spPr>
          <a:xfrm>
            <a:off x="5866481" y="3452328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8608E0-DAF0-324C-9506-FA51C43A1411}"/>
              </a:ext>
            </a:extLst>
          </p:cNvPr>
          <p:cNvCxnSpPr>
            <a:cxnSpLocks/>
          </p:cNvCxnSpPr>
          <p:nvPr/>
        </p:nvCxnSpPr>
        <p:spPr>
          <a:xfrm>
            <a:off x="893309" y="1892471"/>
            <a:ext cx="63851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0456EF1-8105-3649-9ACC-21AC0FC80F00}"/>
              </a:ext>
            </a:extLst>
          </p:cNvPr>
          <p:cNvCxnSpPr/>
          <p:nvPr/>
        </p:nvCxnSpPr>
        <p:spPr>
          <a:xfrm>
            <a:off x="904514" y="4483271"/>
            <a:ext cx="63739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2FC9061-C722-BB45-9F0F-DDB75030438E}"/>
              </a:ext>
            </a:extLst>
          </p:cNvPr>
          <p:cNvCxnSpPr/>
          <p:nvPr/>
        </p:nvCxnSpPr>
        <p:spPr>
          <a:xfrm>
            <a:off x="904514" y="1892471"/>
            <a:ext cx="0" cy="25818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C6DC4D8-5677-AC49-B290-B58B9B607AE7}"/>
              </a:ext>
            </a:extLst>
          </p:cNvPr>
          <p:cNvCxnSpPr/>
          <p:nvPr/>
        </p:nvCxnSpPr>
        <p:spPr>
          <a:xfrm>
            <a:off x="7278420" y="1901894"/>
            <a:ext cx="0" cy="25818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35C94D0-C9CC-B94C-8035-2E8B8D213409}"/>
              </a:ext>
            </a:extLst>
          </p:cNvPr>
          <p:cNvSpPr txBox="1"/>
          <p:nvPr/>
        </p:nvSpPr>
        <p:spPr>
          <a:xfrm>
            <a:off x="4696924" y="1388433"/>
            <a:ext cx="225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prediction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227605-3C4E-A74D-9C13-A34057593AD7}"/>
              </a:ext>
            </a:extLst>
          </p:cNvPr>
          <p:cNvSpPr txBox="1"/>
          <p:nvPr/>
        </p:nvSpPr>
        <p:spPr>
          <a:xfrm>
            <a:off x="1505149" y="1394259"/>
            <a:ext cx="225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prediction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D94EAC-C350-254E-877E-1D0BC92BBF0D}"/>
              </a:ext>
            </a:extLst>
          </p:cNvPr>
          <p:cNvSpPr txBox="1"/>
          <p:nvPr/>
        </p:nvSpPr>
        <p:spPr>
          <a:xfrm>
            <a:off x="7332210" y="2449209"/>
            <a:ext cx="225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label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6234AB-72DF-6C4F-95E3-4D5D357520BA}"/>
              </a:ext>
            </a:extLst>
          </p:cNvPr>
          <p:cNvSpPr txBox="1"/>
          <p:nvPr/>
        </p:nvSpPr>
        <p:spPr>
          <a:xfrm>
            <a:off x="7332210" y="3662299"/>
            <a:ext cx="225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label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79726C4-CF7B-2A4E-BE3E-713B69CA55C2}"/>
              </a:ext>
            </a:extLst>
          </p:cNvPr>
          <p:cNvCxnSpPr/>
          <p:nvPr/>
        </p:nvCxnSpPr>
        <p:spPr>
          <a:xfrm>
            <a:off x="4094827" y="1901435"/>
            <a:ext cx="0" cy="25818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EB6FD18-D64C-AA4E-98A0-69699F8C82A8}"/>
              </a:ext>
            </a:extLst>
          </p:cNvPr>
          <p:cNvSpPr txBox="1"/>
          <p:nvPr/>
        </p:nvSpPr>
        <p:spPr>
          <a:xfrm>
            <a:off x="6186969" y="2091946"/>
            <a:ext cx="878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2DFDF0-0953-A540-88B4-1D0536A9B9C9}"/>
              </a:ext>
            </a:extLst>
          </p:cNvPr>
          <p:cNvSpPr txBox="1"/>
          <p:nvPr/>
        </p:nvSpPr>
        <p:spPr>
          <a:xfrm>
            <a:off x="6301267" y="3763845"/>
            <a:ext cx="878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84B0D4-CFC7-8645-BD4D-DE5665D037CB}"/>
              </a:ext>
            </a:extLst>
          </p:cNvPr>
          <p:cNvSpPr txBox="1"/>
          <p:nvPr/>
        </p:nvSpPr>
        <p:spPr>
          <a:xfrm>
            <a:off x="1212401" y="2172626"/>
            <a:ext cx="878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4794F9B-F1DA-D34E-B14E-FFD8D74D7F58}"/>
              </a:ext>
            </a:extLst>
          </p:cNvPr>
          <p:cNvSpPr txBox="1"/>
          <p:nvPr/>
        </p:nvSpPr>
        <p:spPr>
          <a:xfrm>
            <a:off x="1214982" y="3838319"/>
            <a:ext cx="878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F7F9373-F2ED-7B40-B8E2-CDD65F000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358141"/>
              </p:ext>
            </p:extLst>
          </p:nvPr>
        </p:nvGraphicFramePr>
        <p:xfrm>
          <a:off x="1223220" y="4987305"/>
          <a:ext cx="203004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512">
                  <a:extLst>
                    <a:ext uri="{9D8B030D-6E8A-4147-A177-3AD203B41FA5}">
                      <a16:colId xmlns:a16="http://schemas.microsoft.com/office/drawing/2014/main" val="17722994"/>
                    </a:ext>
                  </a:extLst>
                </a:gridCol>
                <a:gridCol w="507512">
                  <a:extLst>
                    <a:ext uri="{9D8B030D-6E8A-4147-A177-3AD203B41FA5}">
                      <a16:colId xmlns:a16="http://schemas.microsoft.com/office/drawing/2014/main" val="802915314"/>
                    </a:ext>
                  </a:extLst>
                </a:gridCol>
                <a:gridCol w="507512">
                  <a:extLst>
                    <a:ext uri="{9D8B030D-6E8A-4147-A177-3AD203B41FA5}">
                      <a16:colId xmlns:a16="http://schemas.microsoft.com/office/drawing/2014/main" val="1921485002"/>
                    </a:ext>
                  </a:extLst>
                </a:gridCol>
                <a:gridCol w="507512">
                  <a:extLst>
                    <a:ext uri="{9D8B030D-6E8A-4147-A177-3AD203B41FA5}">
                      <a16:colId xmlns:a16="http://schemas.microsoft.com/office/drawing/2014/main" val="2766132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21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9722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89BD11-2F0C-A447-911D-B3816D28D568}"/>
              </a:ext>
            </a:extLst>
          </p:cNvPr>
          <p:cNvSpPr txBox="1"/>
          <p:nvPr/>
        </p:nvSpPr>
        <p:spPr>
          <a:xfrm>
            <a:off x="3751267" y="4990593"/>
            <a:ext cx="4400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 Negative: “yes” examples incorrectly identified as “no”</a:t>
            </a:r>
          </a:p>
        </p:txBody>
      </p:sp>
    </p:spTree>
    <p:extLst>
      <p:ext uri="{BB962C8B-B14F-4D97-AF65-F5344CB8AC3E}">
        <p14:creationId xmlns:p14="http://schemas.microsoft.com/office/powerpoint/2010/main" val="3710777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15AE5-4C9F-744A-8D1E-FEDAE7E10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FP and FN with one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DAD76F-0A07-D948-B08F-9F16B1FEB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94533-F357-2845-B555-363529920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759C72-4932-9C43-8C9E-02E2FE849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963B73-0A79-BA40-BCB2-D49D1BC4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943100"/>
            <a:ext cx="3962400" cy="297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B4B68D-3EA0-5B40-BA27-DBB4D4000A26}"/>
              </a:ext>
            </a:extLst>
          </p:cNvPr>
          <p:cNvSpPr txBox="1"/>
          <p:nvPr/>
        </p:nvSpPr>
        <p:spPr>
          <a:xfrm>
            <a:off x="2590801" y="5197232"/>
            <a:ext cx="3962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Source: https://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marginalrevolution.com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marginalrevolution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/2014/05/type-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-and-type-ii-errors-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simplified.html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49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C64F1-58BD-224E-B589-5BB0CA48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matric: Accuracy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7112C8-D625-A946-A1F3-567746159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7B880B-F028-2C43-8D1D-0885EDCDD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C9CAB9-A90B-E04B-A011-D14BF853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13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DB0EF54-0BB4-604D-A6AB-ACB69B1CC2E0}"/>
              </a:ext>
            </a:extLst>
          </p:cNvPr>
          <p:cNvGrpSpPr/>
          <p:nvPr/>
        </p:nvGrpSpPr>
        <p:grpSpPr>
          <a:xfrm>
            <a:off x="682293" y="1264643"/>
            <a:ext cx="8698008" cy="3095297"/>
            <a:chOff x="893309" y="1388433"/>
            <a:chExt cx="8698008" cy="309529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54B8B4A-B1F0-3D4C-BD4F-E724CC404778}"/>
                </a:ext>
              </a:extLst>
            </p:cNvPr>
            <p:cNvCxnSpPr/>
            <p:nvPr/>
          </p:nvCxnSpPr>
          <p:spPr>
            <a:xfrm>
              <a:off x="904514" y="3273036"/>
              <a:ext cx="637390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1675C1B-F616-D642-AE17-B0C2C3B1FF1A}"/>
                </a:ext>
              </a:extLst>
            </p:cNvPr>
            <p:cNvSpPr/>
            <p:nvPr/>
          </p:nvSpPr>
          <p:spPr>
            <a:xfrm>
              <a:off x="4544184" y="2909965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E573A45-DFA5-0F4B-9B80-8D3AF8BB4266}"/>
                </a:ext>
              </a:extLst>
            </p:cNvPr>
            <p:cNvSpPr/>
            <p:nvPr/>
          </p:nvSpPr>
          <p:spPr>
            <a:xfrm>
              <a:off x="4884842" y="2909964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B051554-3616-D543-9BD8-004C11AB9DAD}"/>
                </a:ext>
              </a:extLst>
            </p:cNvPr>
            <p:cNvSpPr/>
            <p:nvPr/>
          </p:nvSpPr>
          <p:spPr>
            <a:xfrm>
              <a:off x="5073100" y="2909965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44F5DB-F4C0-2E4B-A6F8-40DB9D8E6E6C}"/>
                </a:ext>
              </a:extLst>
            </p:cNvPr>
            <p:cNvSpPr/>
            <p:nvPr/>
          </p:nvSpPr>
          <p:spPr>
            <a:xfrm>
              <a:off x="5377903" y="2909964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A4C49B7-FE86-6C45-B227-CBF3F5354C2D}"/>
                </a:ext>
              </a:extLst>
            </p:cNvPr>
            <p:cNvSpPr/>
            <p:nvPr/>
          </p:nvSpPr>
          <p:spPr>
            <a:xfrm>
              <a:off x="5566160" y="2914446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4205A6-936B-4448-9D54-5EFE1EE084E1}"/>
                </a:ext>
              </a:extLst>
            </p:cNvPr>
            <p:cNvSpPr/>
            <p:nvPr/>
          </p:nvSpPr>
          <p:spPr>
            <a:xfrm>
              <a:off x="5745455" y="2914445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0061E9-8247-EC40-A549-02BDB9E06728}"/>
                </a:ext>
              </a:extLst>
            </p:cNvPr>
            <p:cNvSpPr/>
            <p:nvPr/>
          </p:nvSpPr>
          <p:spPr>
            <a:xfrm>
              <a:off x="5996468" y="2914446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872033E-9767-E34E-8761-84B63F25899E}"/>
                </a:ext>
              </a:extLst>
            </p:cNvPr>
            <p:cNvSpPr/>
            <p:nvPr/>
          </p:nvSpPr>
          <p:spPr>
            <a:xfrm>
              <a:off x="6130938" y="2914445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CFB784-1545-834D-8CDB-BFCA4EF3D5C5}"/>
                </a:ext>
              </a:extLst>
            </p:cNvPr>
            <p:cNvSpPr/>
            <p:nvPr/>
          </p:nvSpPr>
          <p:spPr>
            <a:xfrm>
              <a:off x="6319195" y="2909965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FE056AB-BC1A-5545-88F0-8BBCE5249101}"/>
                </a:ext>
              </a:extLst>
            </p:cNvPr>
            <p:cNvSpPr/>
            <p:nvPr/>
          </p:nvSpPr>
          <p:spPr>
            <a:xfrm>
              <a:off x="6686748" y="2909964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50B9C5C-C931-6E44-86C9-59605323AF57}"/>
                </a:ext>
              </a:extLst>
            </p:cNvPr>
            <p:cNvSpPr/>
            <p:nvPr/>
          </p:nvSpPr>
          <p:spPr>
            <a:xfrm>
              <a:off x="6875006" y="2909965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ABA6800-2240-B34C-BB78-D91BAD1C5926}"/>
                </a:ext>
              </a:extLst>
            </p:cNvPr>
            <p:cNvSpPr/>
            <p:nvPr/>
          </p:nvSpPr>
          <p:spPr>
            <a:xfrm>
              <a:off x="7054301" y="2909964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852E102-A592-BC4C-90F8-3D590E7804FB}"/>
                </a:ext>
              </a:extLst>
            </p:cNvPr>
            <p:cNvSpPr/>
            <p:nvPr/>
          </p:nvSpPr>
          <p:spPr>
            <a:xfrm>
              <a:off x="967268" y="3443365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830C912-884E-4841-B6E1-DC571F01D1BD}"/>
                </a:ext>
              </a:extLst>
            </p:cNvPr>
            <p:cNvSpPr/>
            <p:nvPr/>
          </p:nvSpPr>
          <p:spPr>
            <a:xfrm>
              <a:off x="1146563" y="3443364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88C592-9A45-C94D-9B85-F3FF8D7C788E}"/>
                </a:ext>
              </a:extLst>
            </p:cNvPr>
            <p:cNvSpPr/>
            <p:nvPr/>
          </p:nvSpPr>
          <p:spPr>
            <a:xfrm>
              <a:off x="1514116" y="3443364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2C88E3C-B0E2-9143-A1D3-4D442F9C59F3}"/>
                </a:ext>
              </a:extLst>
            </p:cNvPr>
            <p:cNvSpPr/>
            <p:nvPr/>
          </p:nvSpPr>
          <p:spPr>
            <a:xfrm>
              <a:off x="1702373" y="3447846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DC18EF3-43BE-934E-B6FF-CC15E12008C9}"/>
                </a:ext>
              </a:extLst>
            </p:cNvPr>
            <p:cNvSpPr/>
            <p:nvPr/>
          </p:nvSpPr>
          <p:spPr>
            <a:xfrm>
              <a:off x="1935458" y="3447845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FC7F772-9F30-8147-82D6-7A61DE072591}"/>
                </a:ext>
              </a:extLst>
            </p:cNvPr>
            <p:cNvSpPr/>
            <p:nvPr/>
          </p:nvSpPr>
          <p:spPr>
            <a:xfrm>
              <a:off x="2025101" y="3447846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6585A28-2780-894B-996E-17C65AF76047}"/>
                </a:ext>
              </a:extLst>
            </p:cNvPr>
            <p:cNvSpPr/>
            <p:nvPr/>
          </p:nvSpPr>
          <p:spPr>
            <a:xfrm>
              <a:off x="2267150" y="3447845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A5448AB-979C-8344-B2BC-FB82F4709536}"/>
                </a:ext>
              </a:extLst>
            </p:cNvPr>
            <p:cNvSpPr/>
            <p:nvPr/>
          </p:nvSpPr>
          <p:spPr>
            <a:xfrm>
              <a:off x="2500232" y="3443365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C7D99A6-CDE7-E142-8004-EEDE205ECF06}"/>
                </a:ext>
              </a:extLst>
            </p:cNvPr>
            <p:cNvSpPr/>
            <p:nvPr/>
          </p:nvSpPr>
          <p:spPr>
            <a:xfrm>
              <a:off x="2796070" y="3443364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D7B1309-1EB7-464A-B3D5-EA7B5E4D39CA}"/>
                </a:ext>
              </a:extLst>
            </p:cNvPr>
            <p:cNvSpPr/>
            <p:nvPr/>
          </p:nvSpPr>
          <p:spPr>
            <a:xfrm>
              <a:off x="3082939" y="3443365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EA04CF1-E381-5244-BB54-5240298C0138}"/>
                </a:ext>
              </a:extLst>
            </p:cNvPr>
            <p:cNvSpPr/>
            <p:nvPr/>
          </p:nvSpPr>
          <p:spPr>
            <a:xfrm>
              <a:off x="3468423" y="3443364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5A003EA-234D-9147-8373-FB0AD8B82215}"/>
                </a:ext>
              </a:extLst>
            </p:cNvPr>
            <p:cNvSpPr/>
            <p:nvPr/>
          </p:nvSpPr>
          <p:spPr>
            <a:xfrm>
              <a:off x="1334820" y="2905480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E86AD8A-49F4-FE4E-B737-8954C0A3CEE3}"/>
                </a:ext>
              </a:extLst>
            </p:cNvPr>
            <p:cNvSpPr/>
            <p:nvPr/>
          </p:nvSpPr>
          <p:spPr>
            <a:xfrm>
              <a:off x="6507454" y="3443363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71272-B65A-8047-B12D-2F443122EE27}"/>
                </a:ext>
              </a:extLst>
            </p:cNvPr>
            <p:cNvSpPr/>
            <p:nvPr/>
          </p:nvSpPr>
          <p:spPr>
            <a:xfrm>
              <a:off x="5866481" y="3452328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8608E0-DAF0-324C-9506-FA51C43A1411}"/>
                </a:ext>
              </a:extLst>
            </p:cNvPr>
            <p:cNvCxnSpPr>
              <a:cxnSpLocks/>
            </p:cNvCxnSpPr>
            <p:nvPr/>
          </p:nvCxnSpPr>
          <p:spPr>
            <a:xfrm>
              <a:off x="893309" y="1892471"/>
              <a:ext cx="638511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0456EF1-8105-3649-9ACC-21AC0FC80F00}"/>
                </a:ext>
              </a:extLst>
            </p:cNvPr>
            <p:cNvCxnSpPr/>
            <p:nvPr/>
          </p:nvCxnSpPr>
          <p:spPr>
            <a:xfrm>
              <a:off x="904514" y="4483271"/>
              <a:ext cx="637390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2FC9061-C722-BB45-9F0F-DDB75030438E}"/>
                </a:ext>
              </a:extLst>
            </p:cNvPr>
            <p:cNvCxnSpPr/>
            <p:nvPr/>
          </p:nvCxnSpPr>
          <p:spPr>
            <a:xfrm>
              <a:off x="904514" y="1892471"/>
              <a:ext cx="0" cy="25818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C6DC4D8-5677-AC49-B290-B58B9B607AE7}"/>
                </a:ext>
              </a:extLst>
            </p:cNvPr>
            <p:cNvCxnSpPr/>
            <p:nvPr/>
          </p:nvCxnSpPr>
          <p:spPr>
            <a:xfrm>
              <a:off x="7278420" y="1901894"/>
              <a:ext cx="0" cy="25818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35C94D0-C9CC-B94C-8035-2E8B8D213409}"/>
                </a:ext>
              </a:extLst>
            </p:cNvPr>
            <p:cNvSpPr txBox="1"/>
            <p:nvPr/>
          </p:nvSpPr>
          <p:spPr>
            <a:xfrm>
              <a:off x="4696924" y="1388433"/>
              <a:ext cx="2259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Positive prediction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227605-3C4E-A74D-9C13-A34057593AD7}"/>
                </a:ext>
              </a:extLst>
            </p:cNvPr>
            <p:cNvSpPr txBox="1"/>
            <p:nvPr/>
          </p:nvSpPr>
          <p:spPr>
            <a:xfrm>
              <a:off x="1505149" y="1394259"/>
              <a:ext cx="2259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Negative prediction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D94EAC-C350-254E-877E-1D0BC92BBF0D}"/>
                </a:ext>
              </a:extLst>
            </p:cNvPr>
            <p:cNvSpPr txBox="1"/>
            <p:nvPr/>
          </p:nvSpPr>
          <p:spPr>
            <a:xfrm>
              <a:off x="7332210" y="2449209"/>
              <a:ext cx="2259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Positive label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6234AB-72DF-6C4F-95E3-4D5D357520BA}"/>
                </a:ext>
              </a:extLst>
            </p:cNvPr>
            <p:cNvSpPr txBox="1"/>
            <p:nvPr/>
          </p:nvSpPr>
          <p:spPr>
            <a:xfrm>
              <a:off x="7332210" y="3662299"/>
              <a:ext cx="2259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Negative label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79726C4-CF7B-2A4E-BE3E-713B69CA55C2}"/>
                </a:ext>
              </a:extLst>
            </p:cNvPr>
            <p:cNvCxnSpPr/>
            <p:nvPr/>
          </p:nvCxnSpPr>
          <p:spPr>
            <a:xfrm>
              <a:off x="4094827" y="1901435"/>
              <a:ext cx="0" cy="25818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B6FD18-D64C-AA4E-98A0-69699F8C82A8}"/>
                </a:ext>
              </a:extLst>
            </p:cNvPr>
            <p:cNvSpPr txBox="1"/>
            <p:nvPr/>
          </p:nvSpPr>
          <p:spPr>
            <a:xfrm>
              <a:off x="6186969" y="2091946"/>
              <a:ext cx="8785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2DFDF0-0953-A540-88B4-1D0536A9B9C9}"/>
                </a:ext>
              </a:extLst>
            </p:cNvPr>
            <p:cNvSpPr txBox="1"/>
            <p:nvPr/>
          </p:nvSpPr>
          <p:spPr>
            <a:xfrm>
              <a:off x="6301267" y="3763845"/>
              <a:ext cx="8785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D84B0D4-CFC7-8645-BD4D-DE5665D037CB}"/>
                </a:ext>
              </a:extLst>
            </p:cNvPr>
            <p:cNvSpPr txBox="1"/>
            <p:nvPr/>
          </p:nvSpPr>
          <p:spPr>
            <a:xfrm>
              <a:off x="1212401" y="2172626"/>
              <a:ext cx="8785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4794F9B-F1DA-D34E-B14E-FFD8D74D7F58}"/>
                </a:ext>
              </a:extLst>
            </p:cNvPr>
            <p:cNvSpPr txBox="1"/>
            <p:nvPr/>
          </p:nvSpPr>
          <p:spPr>
            <a:xfrm>
              <a:off x="1214982" y="3838319"/>
              <a:ext cx="8785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</a:p>
          </p:txBody>
        </p:sp>
      </p:grp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F7F9373-F2ED-7B40-B8E2-CDD65F000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250142"/>
              </p:ext>
            </p:extLst>
          </p:nvPr>
        </p:nvGraphicFramePr>
        <p:xfrm>
          <a:off x="693498" y="4784240"/>
          <a:ext cx="256391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2782">
                  <a:extLst>
                    <a:ext uri="{9D8B030D-6E8A-4147-A177-3AD203B41FA5}">
                      <a16:colId xmlns:a16="http://schemas.microsoft.com/office/drawing/2014/main" val="17722994"/>
                    </a:ext>
                  </a:extLst>
                </a:gridCol>
                <a:gridCol w="512782">
                  <a:extLst>
                    <a:ext uri="{9D8B030D-6E8A-4147-A177-3AD203B41FA5}">
                      <a16:colId xmlns:a16="http://schemas.microsoft.com/office/drawing/2014/main" val="802915314"/>
                    </a:ext>
                  </a:extLst>
                </a:gridCol>
                <a:gridCol w="512782">
                  <a:extLst>
                    <a:ext uri="{9D8B030D-6E8A-4147-A177-3AD203B41FA5}">
                      <a16:colId xmlns:a16="http://schemas.microsoft.com/office/drawing/2014/main" val="1921485002"/>
                    </a:ext>
                  </a:extLst>
                </a:gridCol>
                <a:gridCol w="512782">
                  <a:extLst>
                    <a:ext uri="{9D8B030D-6E8A-4147-A177-3AD203B41FA5}">
                      <a16:colId xmlns:a16="http://schemas.microsoft.com/office/drawing/2014/main" val="2766132496"/>
                    </a:ext>
                  </a:extLst>
                </a:gridCol>
                <a:gridCol w="512782">
                  <a:extLst>
                    <a:ext uri="{9D8B030D-6E8A-4147-A177-3AD203B41FA5}">
                      <a16:colId xmlns:a16="http://schemas.microsoft.com/office/drawing/2014/main" val="2986125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21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9722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89BD11-2F0C-A447-911D-B3816D28D568}"/>
              </a:ext>
            </a:extLst>
          </p:cNvPr>
          <p:cNvSpPr txBox="1"/>
          <p:nvPr/>
        </p:nvSpPr>
        <p:spPr>
          <a:xfrm>
            <a:off x="3845850" y="5465715"/>
            <a:ext cx="4400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Accuracy: the fraction </a:t>
            </a:r>
            <a:r>
              <a:rPr lang="en-US"/>
              <a:t>of correct </a:t>
            </a:r>
            <a:r>
              <a:rPr lang="en-US" dirty="0"/>
              <a:t>predictions among 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5D7EB4-C1FE-5341-9D3D-A7A876D1F821}"/>
                  </a:ext>
                </a:extLst>
              </p:cNvPr>
              <p:cNvSpPr txBox="1"/>
              <p:nvPr/>
            </p:nvSpPr>
            <p:spPr>
              <a:xfrm>
                <a:off x="3309123" y="4691619"/>
                <a:ext cx="4056185" cy="636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𝐴𝑐𝑐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≈0.88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5D7EB4-C1FE-5341-9D3D-A7A876D1F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123" y="4691619"/>
                <a:ext cx="4056185" cy="6366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55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C64F1-58BD-224E-B589-5BB0CA48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matric: Precision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7112C8-D625-A946-A1F3-567746159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7B880B-F028-2C43-8D1D-0885EDCDD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C9CAB9-A90B-E04B-A011-D14BF853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14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DB0EF54-0BB4-604D-A6AB-ACB69B1CC2E0}"/>
              </a:ext>
            </a:extLst>
          </p:cNvPr>
          <p:cNvGrpSpPr/>
          <p:nvPr/>
        </p:nvGrpSpPr>
        <p:grpSpPr>
          <a:xfrm>
            <a:off x="682293" y="1264643"/>
            <a:ext cx="8698008" cy="3095297"/>
            <a:chOff x="893309" y="1388433"/>
            <a:chExt cx="8698008" cy="309529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54B8B4A-B1F0-3D4C-BD4F-E724CC404778}"/>
                </a:ext>
              </a:extLst>
            </p:cNvPr>
            <p:cNvCxnSpPr/>
            <p:nvPr/>
          </p:nvCxnSpPr>
          <p:spPr>
            <a:xfrm>
              <a:off x="904514" y="3273036"/>
              <a:ext cx="637390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1675C1B-F616-D642-AE17-B0C2C3B1FF1A}"/>
                </a:ext>
              </a:extLst>
            </p:cNvPr>
            <p:cNvSpPr/>
            <p:nvPr/>
          </p:nvSpPr>
          <p:spPr>
            <a:xfrm>
              <a:off x="4544184" y="2909965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E573A45-DFA5-0F4B-9B80-8D3AF8BB4266}"/>
                </a:ext>
              </a:extLst>
            </p:cNvPr>
            <p:cNvSpPr/>
            <p:nvPr/>
          </p:nvSpPr>
          <p:spPr>
            <a:xfrm>
              <a:off x="4884842" y="2909964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B051554-3616-D543-9BD8-004C11AB9DAD}"/>
                </a:ext>
              </a:extLst>
            </p:cNvPr>
            <p:cNvSpPr/>
            <p:nvPr/>
          </p:nvSpPr>
          <p:spPr>
            <a:xfrm>
              <a:off x="5073100" y="2909965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44F5DB-F4C0-2E4B-A6F8-40DB9D8E6E6C}"/>
                </a:ext>
              </a:extLst>
            </p:cNvPr>
            <p:cNvSpPr/>
            <p:nvPr/>
          </p:nvSpPr>
          <p:spPr>
            <a:xfrm>
              <a:off x="5377903" y="2909964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A4C49B7-FE86-6C45-B227-CBF3F5354C2D}"/>
                </a:ext>
              </a:extLst>
            </p:cNvPr>
            <p:cNvSpPr/>
            <p:nvPr/>
          </p:nvSpPr>
          <p:spPr>
            <a:xfrm>
              <a:off x="5566160" y="2914446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4205A6-936B-4448-9D54-5EFE1EE084E1}"/>
                </a:ext>
              </a:extLst>
            </p:cNvPr>
            <p:cNvSpPr/>
            <p:nvPr/>
          </p:nvSpPr>
          <p:spPr>
            <a:xfrm>
              <a:off x="5745455" y="2914445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0061E9-8247-EC40-A549-02BDB9E06728}"/>
                </a:ext>
              </a:extLst>
            </p:cNvPr>
            <p:cNvSpPr/>
            <p:nvPr/>
          </p:nvSpPr>
          <p:spPr>
            <a:xfrm>
              <a:off x="5996468" y="2914446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872033E-9767-E34E-8761-84B63F25899E}"/>
                </a:ext>
              </a:extLst>
            </p:cNvPr>
            <p:cNvSpPr/>
            <p:nvPr/>
          </p:nvSpPr>
          <p:spPr>
            <a:xfrm>
              <a:off x="6130938" y="2914445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CFB784-1545-834D-8CDB-BFCA4EF3D5C5}"/>
                </a:ext>
              </a:extLst>
            </p:cNvPr>
            <p:cNvSpPr/>
            <p:nvPr/>
          </p:nvSpPr>
          <p:spPr>
            <a:xfrm>
              <a:off x="6319195" y="2909965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FE056AB-BC1A-5545-88F0-8BBCE5249101}"/>
                </a:ext>
              </a:extLst>
            </p:cNvPr>
            <p:cNvSpPr/>
            <p:nvPr/>
          </p:nvSpPr>
          <p:spPr>
            <a:xfrm>
              <a:off x="6686748" y="2909964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50B9C5C-C931-6E44-86C9-59605323AF57}"/>
                </a:ext>
              </a:extLst>
            </p:cNvPr>
            <p:cNvSpPr/>
            <p:nvPr/>
          </p:nvSpPr>
          <p:spPr>
            <a:xfrm>
              <a:off x="6875006" y="2909965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ABA6800-2240-B34C-BB78-D91BAD1C5926}"/>
                </a:ext>
              </a:extLst>
            </p:cNvPr>
            <p:cNvSpPr/>
            <p:nvPr/>
          </p:nvSpPr>
          <p:spPr>
            <a:xfrm>
              <a:off x="7054301" y="2909964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852E102-A592-BC4C-90F8-3D590E7804FB}"/>
                </a:ext>
              </a:extLst>
            </p:cNvPr>
            <p:cNvSpPr/>
            <p:nvPr/>
          </p:nvSpPr>
          <p:spPr>
            <a:xfrm>
              <a:off x="967268" y="3443365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830C912-884E-4841-B6E1-DC571F01D1BD}"/>
                </a:ext>
              </a:extLst>
            </p:cNvPr>
            <p:cNvSpPr/>
            <p:nvPr/>
          </p:nvSpPr>
          <p:spPr>
            <a:xfrm>
              <a:off x="1146563" y="3443364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88C592-9A45-C94D-9B85-F3FF8D7C788E}"/>
                </a:ext>
              </a:extLst>
            </p:cNvPr>
            <p:cNvSpPr/>
            <p:nvPr/>
          </p:nvSpPr>
          <p:spPr>
            <a:xfrm>
              <a:off x="1514116" y="3443364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2C88E3C-B0E2-9143-A1D3-4D442F9C59F3}"/>
                </a:ext>
              </a:extLst>
            </p:cNvPr>
            <p:cNvSpPr/>
            <p:nvPr/>
          </p:nvSpPr>
          <p:spPr>
            <a:xfrm>
              <a:off x="1702373" y="3447846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DC18EF3-43BE-934E-B6FF-CC15E12008C9}"/>
                </a:ext>
              </a:extLst>
            </p:cNvPr>
            <p:cNvSpPr/>
            <p:nvPr/>
          </p:nvSpPr>
          <p:spPr>
            <a:xfrm>
              <a:off x="1935458" y="3447845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FC7F772-9F30-8147-82D6-7A61DE072591}"/>
                </a:ext>
              </a:extLst>
            </p:cNvPr>
            <p:cNvSpPr/>
            <p:nvPr/>
          </p:nvSpPr>
          <p:spPr>
            <a:xfrm>
              <a:off x="2025101" y="3447846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6585A28-2780-894B-996E-17C65AF76047}"/>
                </a:ext>
              </a:extLst>
            </p:cNvPr>
            <p:cNvSpPr/>
            <p:nvPr/>
          </p:nvSpPr>
          <p:spPr>
            <a:xfrm>
              <a:off x="2267150" y="3447845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A5448AB-979C-8344-B2BC-FB82F4709536}"/>
                </a:ext>
              </a:extLst>
            </p:cNvPr>
            <p:cNvSpPr/>
            <p:nvPr/>
          </p:nvSpPr>
          <p:spPr>
            <a:xfrm>
              <a:off x="2500232" y="3443365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C7D99A6-CDE7-E142-8004-EEDE205ECF06}"/>
                </a:ext>
              </a:extLst>
            </p:cNvPr>
            <p:cNvSpPr/>
            <p:nvPr/>
          </p:nvSpPr>
          <p:spPr>
            <a:xfrm>
              <a:off x="2796070" y="3443364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D7B1309-1EB7-464A-B3D5-EA7B5E4D39CA}"/>
                </a:ext>
              </a:extLst>
            </p:cNvPr>
            <p:cNvSpPr/>
            <p:nvPr/>
          </p:nvSpPr>
          <p:spPr>
            <a:xfrm>
              <a:off x="3082939" y="3443365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EA04CF1-E381-5244-BB54-5240298C0138}"/>
                </a:ext>
              </a:extLst>
            </p:cNvPr>
            <p:cNvSpPr/>
            <p:nvPr/>
          </p:nvSpPr>
          <p:spPr>
            <a:xfrm>
              <a:off x="3468423" y="3443364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5A003EA-234D-9147-8373-FB0AD8B82215}"/>
                </a:ext>
              </a:extLst>
            </p:cNvPr>
            <p:cNvSpPr/>
            <p:nvPr/>
          </p:nvSpPr>
          <p:spPr>
            <a:xfrm>
              <a:off x="1334820" y="2905480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E86AD8A-49F4-FE4E-B737-8954C0A3CEE3}"/>
                </a:ext>
              </a:extLst>
            </p:cNvPr>
            <p:cNvSpPr/>
            <p:nvPr/>
          </p:nvSpPr>
          <p:spPr>
            <a:xfrm>
              <a:off x="6507454" y="3443363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71272-B65A-8047-B12D-2F443122EE27}"/>
                </a:ext>
              </a:extLst>
            </p:cNvPr>
            <p:cNvSpPr/>
            <p:nvPr/>
          </p:nvSpPr>
          <p:spPr>
            <a:xfrm>
              <a:off x="5866481" y="3452328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8608E0-DAF0-324C-9506-FA51C43A1411}"/>
                </a:ext>
              </a:extLst>
            </p:cNvPr>
            <p:cNvCxnSpPr>
              <a:cxnSpLocks/>
            </p:cNvCxnSpPr>
            <p:nvPr/>
          </p:nvCxnSpPr>
          <p:spPr>
            <a:xfrm>
              <a:off x="893309" y="1892471"/>
              <a:ext cx="638511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0456EF1-8105-3649-9ACC-21AC0FC80F00}"/>
                </a:ext>
              </a:extLst>
            </p:cNvPr>
            <p:cNvCxnSpPr/>
            <p:nvPr/>
          </p:nvCxnSpPr>
          <p:spPr>
            <a:xfrm>
              <a:off x="904514" y="4483271"/>
              <a:ext cx="637390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2FC9061-C722-BB45-9F0F-DDB75030438E}"/>
                </a:ext>
              </a:extLst>
            </p:cNvPr>
            <p:cNvCxnSpPr/>
            <p:nvPr/>
          </p:nvCxnSpPr>
          <p:spPr>
            <a:xfrm>
              <a:off x="904514" y="1892471"/>
              <a:ext cx="0" cy="25818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C6DC4D8-5677-AC49-B290-B58B9B607AE7}"/>
                </a:ext>
              </a:extLst>
            </p:cNvPr>
            <p:cNvCxnSpPr/>
            <p:nvPr/>
          </p:nvCxnSpPr>
          <p:spPr>
            <a:xfrm>
              <a:off x="7278420" y="1901894"/>
              <a:ext cx="0" cy="25818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35C94D0-C9CC-B94C-8035-2E8B8D213409}"/>
                </a:ext>
              </a:extLst>
            </p:cNvPr>
            <p:cNvSpPr txBox="1"/>
            <p:nvPr/>
          </p:nvSpPr>
          <p:spPr>
            <a:xfrm>
              <a:off x="4696924" y="1388433"/>
              <a:ext cx="2259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Positive prediction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227605-3C4E-A74D-9C13-A34057593AD7}"/>
                </a:ext>
              </a:extLst>
            </p:cNvPr>
            <p:cNvSpPr txBox="1"/>
            <p:nvPr/>
          </p:nvSpPr>
          <p:spPr>
            <a:xfrm>
              <a:off x="1505149" y="1394259"/>
              <a:ext cx="2259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Negative prediction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D94EAC-C350-254E-877E-1D0BC92BBF0D}"/>
                </a:ext>
              </a:extLst>
            </p:cNvPr>
            <p:cNvSpPr txBox="1"/>
            <p:nvPr/>
          </p:nvSpPr>
          <p:spPr>
            <a:xfrm>
              <a:off x="7332210" y="2449209"/>
              <a:ext cx="2259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Positive label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6234AB-72DF-6C4F-95E3-4D5D357520BA}"/>
                </a:ext>
              </a:extLst>
            </p:cNvPr>
            <p:cNvSpPr txBox="1"/>
            <p:nvPr/>
          </p:nvSpPr>
          <p:spPr>
            <a:xfrm>
              <a:off x="7332210" y="3662299"/>
              <a:ext cx="2259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Negative label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79726C4-CF7B-2A4E-BE3E-713B69CA55C2}"/>
                </a:ext>
              </a:extLst>
            </p:cNvPr>
            <p:cNvCxnSpPr/>
            <p:nvPr/>
          </p:nvCxnSpPr>
          <p:spPr>
            <a:xfrm>
              <a:off x="4094827" y="1901435"/>
              <a:ext cx="0" cy="25818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B6FD18-D64C-AA4E-98A0-69699F8C82A8}"/>
                </a:ext>
              </a:extLst>
            </p:cNvPr>
            <p:cNvSpPr txBox="1"/>
            <p:nvPr/>
          </p:nvSpPr>
          <p:spPr>
            <a:xfrm>
              <a:off x="6186969" y="2091946"/>
              <a:ext cx="8785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2DFDF0-0953-A540-88B4-1D0536A9B9C9}"/>
                </a:ext>
              </a:extLst>
            </p:cNvPr>
            <p:cNvSpPr txBox="1"/>
            <p:nvPr/>
          </p:nvSpPr>
          <p:spPr>
            <a:xfrm>
              <a:off x="6301267" y="3763845"/>
              <a:ext cx="8785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D84B0D4-CFC7-8645-BD4D-DE5665D037CB}"/>
                </a:ext>
              </a:extLst>
            </p:cNvPr>
            <p:cNvSpPr txBox="1"/>
            <p:nvPr/>
          </p:nvSpPr>
          <p:spPr>
            <a:xfrm>
              <a:off x="1212401" y="2172626"/>
              <a:ext cx="8785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4794F9B-F1DA-D34E-B14E-FFD8D74D7F58}"/>
                </a:ext>
              </a:extLst>
            </p:cNvPr>
            <p:cNvSpPr txBox="1"/>
            <p:nvPr/>
          </p:nvSpPr>
          <p:spPr>
            <a:xfrm>
              <a:off x="1214982" y="3838319"/>
              <a:ext cx="8785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</a:p>
          </p:txBody>
        </p:sp>
      </p:grp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F7F9373-F2ED-7B40-B8E2-CDD65F000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867090"/>
              </p:ext>
            </p:extLst>
          </p:nvPr>
        </p:nvGraphicFramePr>
        <p:xfrm>
          <a:off x="693498" y="4784240"/>
          <a:ext cx="309696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161">
                  <a:extLst>
                    <a:ext uri="{9D8B030D-6E8A-4147-A177-3AD203B41FA5}">
                      <a16:colId xmlns:a16="http://schemas.microsoft.com/office/drawing/2014/main" val="17722994"/>
                    </a:ext>
                  </a:extLst>
                </a:gridCol>
                <a:gridCol w="516161">
                  <a:extLst>
                    <a:ext uri="{9D8B030D-6E8A-4147-A177-3AD203B41FA5}">
                      <a16:colId xmlns:a16="http://schemas.microsoft.com/office/drawing/2014/main" val="802915314"/>
                    </a:ext>
                  </a:extLst>
                </a:gridCol>
                <a:gridCol w="516161">
                  <a:extLst>
                    <a:ext uri="{9D8B030D-6E8A-4147-A177-3AD203B41FA5}">
                      <a16:colId xmlns:a16="http://schemas.microsoft.com/office/drawing/2014/main" val="1921485002"/>
                    </a:ext>
                  </a:extLst>
                </a:gridCol>
                <a:gridCol w="516161">
                  <a:extLst>
                    <a:ext uri="{9D8B030D-6E8A-4147-A177-3AD203B41FA5}">
                      <a16:colId xmlns:a16="http://schemas.microsoft.com/office/drawing/2014/main" val="2766132496"/>
                    </a:ext>
                  </a:extLst>
                </a:gridCol>
                <a:gridCol w="516161">
                  <a:extLst>
                    <a:ext uri="{9D8B030D-6E8A-4147-A177-3AD203B41FA5}">
                      <a16:colId xmlns:a16="http://schemas.microsoft.com/office/drawing/2014/main" val="2986125670"/>
                    </a:ext>
                  </a:extLst>
                </a:gridCol>
                <a:gridCol w="516161">
                  <a:extLst>
                    <a:ext uri="{9D8B030D-6E8A-4147-A177-3AD203B41FA5}">
                      <a16:colId xmlns:a16="http://schemas.microsoft.com/office/drawing/2014/main" val="1531323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21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9722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89BD11-2F0C-A447-911D-B3816D28D568}"/>
              </a:ext>
            </a:extLst>
          </p:cNvPr>
          <p:cNvSpPr txBox="1"/>
          <p:nvPr/>
        </p:nvSpPr>
        <p:spPr>
          <a:xfrm>
            <a:off x="4372707" y="5452257"/>
            <a:ext cx="4400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Precision: the quality of positive predictions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5D7EB4-C1FE-5341-9D3D-A7A876D1F821}"/>
                  </a:ext>
                </a:extLst>
              </p:cNvPr>
              <p:cNvSpPr txBox="1"/>
              <p:nvPr/>
            </p:nvSpPr>
            <p:spPr>
              <a:xfrm>
                <a:off x="4372707" y="4676719"/>
                <a:ext cx="4056185" cy="617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≈0.86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5D7EB4-C1FE-5341-9D3D-A7A876D1F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707" y="4676719"/>
                <a:ext cx="4056185" cy="617348"/>
              </a:xfrm>
              <a:prstGeom prst="rect">
                <a:avLst/>
              </a:prstGeom>
              <a:blipFill>
                <a:blip r:embed="rId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960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C64F1-58BD-224E-B589-5BB0CA48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matric: Recall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7112C8-D625-A946-A1F3-567746159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7B880B-F028-2C43-8D1D-0885EDCDD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C9CAB9-A90B-E04B-A011-D14BF853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15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DB0EF54-0BB4-604D-A6AB-ACB69B1CC2E0}"/>
              </a:ext>
            </a:extLst>
          </p:cNvPr>
          <p:cNvGrpSpPr/>
          <p:nvPr/>
        </p:nvGrpSpPr>
        <p:grpSpPr>
          <a:xfrm>
            <a:off x="682293" y="1264643"/>
            <a:ext cx="8698008" cy="3095297"/>
            <a:chOff x="893309" y="1388433"/>
            <a:chExt cx="8698008" cy="309529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54B8B4A-B1F0-3D4C-BD4F-E724CC404778}"/>
                </a:ext>
              </a:extLst>
            </p:cNvPr>
            <p:cNvCxnSpPr/>
            <p:nvPr/>
          </p:nvCxnSpPr>
          <p:spPr>
            <a:xfrm>
              <a:off x="904514" y="3273036"/>
              <a:ext cx="637390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1675C1B-F616-D642-AE17-B0C2C3B1FF1A}"/>
                </a:ext>
              </a:extLst>
            </p:cNvPr>
            <p:cNvSpPr/>
            <p:nvPr/>
          </p:nvSpPr>
          <p:spPr>
            <a:xfrm>
              <a:off x="4544184" y="2909965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E573A45-DFA5-0F4B-9B80-8D3AF8BB4266}"/>
                </a:ext>
              </a:extLst>
            </p:cNvPr>
            <p:cNvSpPr/>
            <p:nvPr/>
          </p:nvSpPr>
          <p:spPr>
            <a:xfrm>
              <a:off x="4884842" y="2909964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B051554-3616-D543-9BD8-004C11AB9DAD}"/>
                </a:ext>
              </a:extLst>
            </p:cNvPr>
            <p:cNvSpPr/>
            <p:nvPr/>
          </p:nvSpPr>
          <p:spPr>
            <a:xfrm>
              <a:off x="5073100" y="2909965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44F5DB-F4C0-2E4B-A6F8-40DB9D8E6E6C}"/>
                </a:ext>
              </a:extLst>
            </p:cNvPr>
            <p:cNvSpPr/>
            <p:nvPr/>
          </p:nvSpPr>
          <p:spPr>
            <a:xfrm>
              <a:off x="5377903" y="2909964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A4C49B7-FE86-6C45-B227-CBF3F5354C2D}"/>
                </a:ext>
              </a:extLst>
            </p:cNvPr>
            <p:cNvSpPr/>
            <p:nvPr/>
          </p:nvSpPr>
          <p:spPr>
            <a:xfrm>
              <a:off x="5566160" y="2914446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4205A6-936B-4448-9D54-5EFE1EE084E1}"/>
                </a:ext>
              </a:extLst>
            </p:cNvPr>
            <p:cNvSpPr/>
            <p:nvPr/>
          </p:nvSpPr>
          <p:spPr>
            <a:xfrm>
              <a:off x="5745455" y="2914445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0061E9-8247-EC40-A549-02BDB9E06728}"/>
                </a:ext>
              </a:extLst>
            </p:cNvPr>
            <p:cNvSpPr/>
            <p:nvPr/>
          </p:nvSpPr>
          <p:spPr>
            <a:xfrm>
              <a:off x="5996468" y="2914446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872033E-9767-E34E-8761-84B63F25899E}"/>
                </a:ext>
              </a:extLst>
            </p:cNvPr>
            <p:cNvSpPr/>
            <p:nvPr/>
          </p:nvSpPr>
          <p:spPr>
            <a:xfrm>
              <a:off x="6130938" y="2914445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CFB784-1545-834D-8CDB-BFCA4EF3D5C5}"/>
                </a:ext>
              </a:extLst>
            </p:cNvPr>
            <p:cNvSpPr/>
            <p:nvPr/>
          </p:nvSpPr>
          <p:spPr>
            <a:xfrm>
              <a:off x="6319195" y="2909965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FE056AB-BC1A-5545-88F0-8BBCE5249101}"/>
                </a:ext>
              </a:extLst>
            </p:cNvPr>
            <p:cNvSpPr/>
            <p:nvPr/>
          </p:nvSpPr>
          <p:spPr>
            <a:xfrm>
              <a:off x="6686748" y="2909964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50B9C5C-C931-6E44-86C9-59605323AF57}"/>
                </a:ext>
              </a:extLst>
            </p:cNvPr>
            <p:cNvSpPr/>
            <p:nvPr/>
          </p:nvSpPr>
          <p:spPr>
            <a:xfrm>
              <a:off x="6875006" y="2909965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ABA6800-2240-B34C-BB78-D91BAD1C5926}"/>
                </a:ext>
              </a:extLst>
            </p:cNvPr>
            <p:cNvSpPr/>
            <p:nvPr/>
          </p:nvSpPr>
          <p:spPr>
            <a:xfrm>
              <a:off x="7054301" y="2909964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852E102-A592-BC4C-90F8-3D590E7804FB}"/>
                </a:ext>
              </a:extLst>
            </p:cNvPr>
            <p:cNvSpPr/>
            <p:nvPr/>
          </p:nvSpPr>
          <p:spPr>
            <a:xfrm>
              <a:off x="967268" y="3443365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830C912-884E-4841-B6E1-DC571F01D1BD}"/>
                </a:ext>
              </a:extLst>
            </p:cNvPr>
            <p:cNvSpPr/>
            <p:nvPr/>
          </p:nvSpPr>
          <p:spPr>
            <a:xfrm>
              <a:off x="1146563" y="3443364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88C592-9A45-C94D-9B85-F3FF8D7C788E}"/>
                </a:ext>
              </a:extLst>
            </p:cNvPr>
            <p:cNvSpPr/>
            <p:nvPr/>
          </p:nvSpPr>
          <p:spPr>
            <a:xfrm>
              <a:off x="1514116" y="3443364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2C88E3C-B0E2-9143-A1D3-4D442F9C59F3}"/>
                </a:ext>
              </a:extLst>
            </p:cNvPr>
            <p:cNvSpPr/>
            <p:nvPr/>
          </p:nvSpPr>
          <p:spPr>
            <a:xfrm>
              <a:off x="1702373" y="3447846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DC18EF3-43BE-934E-B6FF-CC15E12008C9}"/>
                </a:ext>
              </a:extLst>
            </p:cNvPr>
            <p:cNvSpPr/>
            <p:nvPr/>
          </p:nvSpPr>
          <p:spPr>
            <a:xfrm>
              <a:off x="1935458" y="3447845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FC7F772-9F30-8147-82D6-7A61DE072591}"/>
                </a:ext>
              </a:extLst>
            </p:cNvPr>
            <p:cNvSpPr/>
            <p:nvPr/>
          </p:nvSpPr>
          <p:spPr>
            <a:xfrm>
              <a:off x="2025101" y="3447846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6585A28-2780-894B-996E-17C65AF76047}"/>
                </a:ext>
              </a:extLst>
            </p:cNvPr>
            <p:cNvSpPr/>
            <p:nvPr/>
          </p:nvSpPr>
          <p:spPr>
            <a:xfrm>
              <a:off x="2267150" y="3447845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A5448AB-979C-8344-B2BC-FB82F4709536}"/>
                </a:ext>
              </a:extLst>
            </p:cNvPr>
            <p:cNvSpPr/>
            <p:nvPr/>
          </p:nvSpPr>
          <p:spPr>
            <a:xfrm>
              <a:off x="2500232" y="3443365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C7D99A6-CDE7-E142-8004-EEDE205ECF06}"/>
                </a:ext>
              </a:extLst>
            </p:cNvPr>
            <p:cNvSpPr/>
            <p:nvPr/>
          </p:nvSpPr>
          <p:spPr>
            <a:xfrm>
              <a:off x="2796070" y="3443364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D7B1309-1EB7-464A-B3D5-EA7B5E4D39CA}"/>
                </a:ext>
              </a:extLst>
            </p:cNvPr>
            <p:cNvSpPr/>
            <p:nvPr/>
          </p:nvSpPr>
          <p:spPr>
            <a:xfrm>
              <a:off x="3082939" y="3443365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EA04CF1-E381-5244-BB54-5240298C0138}"/>
                </a:ext>
              </a:extLst>
            </p:cNvPr>
            <p:cNvSpPr/>
            <p:nvPr/>
          </p:nvSpPr>
          <p:spPr>
            <a:xfrm>
              <a:off x="3468423" y="3443364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5A003EA-234D-9147-8373-FB0AD8B82215}"/>
                </a:ext>
              </a:extLst>
            </p:cNvPr>
            <p:cNvSpPr/>
            <p:nvPr/>
          </p:nvSpPr>
          <p:spPr>
            <a:xfrm>
              <a:off x="1334820" y="2905480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E86AD8A-49F4-FE4E-B737-8954C0A3CEE3}"/>
                </a:ext>
              </a:extLst>
            </p:cNvPr>
            <p:cNvSpPr/>
            <p:nvPr/>
          </p:nvSpPr>
          <p:spPr>
            <a:xfrm>
              <a:off x="6507454" y="3443363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71272-B65A-8047-B12D-2F443122EE27}"/>
                </a:ext>
              </a:extLst>
            </p:cNvPr>
            <p:cNvSpPr/>
            <p:nvPr/>
          </p:nvSpPr>
          <p:spPr>
            <a:xfrm>
              <a:off x="5866481" y="3452328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8608E0-DAF0-324C-9506-FA51C43A1411}"/>
                </a:ext>
              </a:extLst>
            </p:cNvPr>
            <p:cNvCxnSpPr>
              <a:cxnSpLocks/>
            </p:cNvCxnSpPr>
            <p:nvPr/>
          </p:nvCxnSpPr>
          <p:spPr>
            <a:xfrm>
              <a:off x="893309" y="1892471"/>
              <a:ext cx="638511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0456EF1-8105-3649-9ACC-21AC0FC80F00}"/>
                </a:ext>
              </a:extLst>
            </p:cNvPr>
            <p:cNvCxnSpPr/>
            <p:nvPr/>
          </p:nvCxnSpPr>
          <p:spPr>
            <a:xfrm>
              <a:off x="904514" y="4483271"/>
              <a:ext cx="637390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2FC9061-C722-BB45-9F0F-DDB75030438E}"/>
                </a:ext>
              </a:extLst>
            </p:cNvPr>
            <p:cNvCxnSpPr/>
            <p:nvPr/>
          </p:nvCxnSpPr>
          <p:spPr>
            <a:xfrm>
              <a:off x="904514" y="1892471"/>
              <a:ext cx="0" cy="25818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C6DC4D8-5677-AC49-B290-B58B9B607AE7}"/>
                </a:ext>
              </a:extLst>
            </p:cNvPr>
            <p:cNvCxnSpPr/>
            <p:nvPr/>
          </p:nvCxnSpPr>
          <p:spPr>
            <a:xfrm>
              <a:off x="7278420" y="1901894"/>
              <a:ext cx="0" cy="25818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35C94D0-C9CC-B94C-8035-2E8B8D213409}"/>
                </a:ext>
              </a:extLst>
            </p:cNvPr>
            <p:cNvSpPr txBox="1"/>
            <p:nvPr/>
          </p:nvSpPr>
          <p:spPr>
            <a:xfrm>
              <a:off x="4696924" y="1388433"/>
              <a:ext cx="2259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Positive prediction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227605-3C4E-A74D-9C13-A34057593AD7}"/>
                </a:ext>
              </a:extLst>
            </p:cNvPr>
            <p:cNvSpPr txBox="1"/>
            <p:nvPr/>
          </p:nvSpPr>
          <p:spPr>
            <a:xfrm>
              <a:off x="1505149" y="1394259"/>
              <a:ext cx="2259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Negative prediction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D94EAC-C350-254E-877E-1D0BC92BBF0D}"/>
                </a:ext>
              </a:extLst>
            </p:cNvPr>
            <p:cNvSpPr txBox="1"/>
            <p:nvPr/>
          </p:nvSpPr>
          <p:spPr>
            <a:xfrm>
              <a:off x="7332210" y="2449209"/>
              <a:ext cx="2259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Positive label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6234AB-72DF-6C4F-95E3-4D5D357520BA}"/>
                </a:ext>
              </a:extLst>
            </p:cNvPr>
            <p:cNvSpPr txBox="1"/>
            <p:nvPr/>
          </p:nvSpPr>
          <p:spPr>
            <a:xfrm>
              <a:off x="7332210" y="3662299"/>
              <a:ext cx="2259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Negative label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79726C4-CF7B-2A4E-BE3E-713B69CA55C2}"/>
                </a:ext>
              </a:extLst>
            </p:cNvPr>
            <p:cNvCxnSpPr/>
            <p:nvPr/>
          </p:nvCxnSpPr>
          <p:spPr>
            <a:xfrm>
              <a:off x="4094827" y="1901435"/>
              <a:ext cx="0" cy="25818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B6FD18-D64C-AA4E-98A0-69699F8C82A8}"/>
                </a:ext>
              </a:extLst>
            </p:cNvPr>
            <p:cNvSpPr txBox="1"/>
            <p:nvPr/>
          </p:nvSpPr>
          <p:spPr>
            <a:xfrm>
              <a:off x="6186969" y="2091946"/>
              <a:ext cx="8785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2DFDF0-0953-A540-88B4-1D0536A9B9C9}"/>
                </a:ext>
              </a:extLst>
            </p:cNvPr>
            <p:cNvSpPr txBox="1"/>
            <p:nvPr/>
          </p:nvSpPr>
          <p:spPr>
            <a:xfrm>
              <a:off x="6301267" y="3763845"/>
              <a:ext cx="8785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D84B0D4-CFC7-8645-BD4D-DE5665D037CB}"/>
                </a:ext>
              </a:extLst>
            </p:cNvPr>
            <p:cNvSpPr txBox="1"/>
            <p:nvPr/>
          </p:nvSpPr>
          <p:spPr>
            <a:xfrm>
              <a:off x="1212401" y="2172626"/>
              <a:ext cx="8785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4794F9B-F1DA-D34E-B14E-FFD8D74D7F58}"/>
                </a:ext>
              </a:extLst>
            </p:cNvPr>
            <p:cNvSpPr txBox="1"/>
            <p:nvPr/>
          </p:nvSpPr>
          <p:spPr>
            <a:xfrm>
              <a:off x="1214982" y="3838319"/>
              <a:ext cx="8785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</a:p>
          </p:txBody>
        </p:sp>
      </p:grp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F7F9373-F2ED-7B40-B8E2-CDD65F000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206442"/>
              </p:ext>
            </p:extLst>
          </p:nvPr>
        </p:nvGraphicFramePr>
        <p:xfrm>
          <a:off x="693497" y="4784240"/>
          <a:ext cx="3679207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601">
                  <a:extLst>
                    <a:ext uri="{9D8B030D-6E8A-4147-A177-3AD203B41FA5}">
                      <a16:colId xmlns:a16="http://schemas.microsoft.com/office/drawing/2014/main" val="17722994"/>
                    </a:ext>
                  </a:extLst>
                </a:gridCol>
                <a:gridCol w="525601">
                  <a:extLst>
                    <a:ext uri="{9D8B030D-6E8A-4147-A177-3AD203B41FA5}">
                      <a16:colId xmlns:a16="http://schemas.microsoft.com/office/drawing/2014/main" val="802915314"/>
                    </a:ext>
                  </a:extLst>
                </a:gridCol>
                <a:gridCol w="525601">
                  <a:extLst>
                    <a:ext uri="{9D8B030D-6E8A-4147-A177-3AD203B41FA5}">
                      <a16:colId xmlns:a16="http://schemas.microsoft.com/office/drawing/2014/main" val="1921485002"/>
                    </a:ext>
                  </a:extLst>
                </a:gridCol>
                <a:gridCol w="525601">
                  <a:extLst>
                    <a:ext uri="{9D8B030D-6E8A-4147-A177-3AD203B41FA5}">
                      <a16:colId xmlns:a16="http://schemas.microsoft.com/office/drawing/2014/main" val="2766132496"/>
                    </a:ext>
                  </a:extLst>
                </a:gridCol>
                <a:gridCol w="525601">
                  <a:extLst>
                    <a:ext uri="{9D8B030D-6E8A-4147-A177-3AD203B41FA5}">
                      <a16:colId xmlns:a16="http://schemas.microsoft.com/office/drawing/2014/main" val="2986125670"/>
                    </a:ext>
                  </a:extLst>
                </a:gridCol>
                <a:gridCol w="525601">
                  <a:extLst>
                    <a:ext uri="{9D8B030D-6E8A-4147-A177-3AD203B41FA5}">
                      <a16:colId xmlns:a16="http://schemas.microsoft.com/office/drawing/2014/main" val="1531323422"/>
                    </a:ext>
                  </a:extLst>
                </a:gridCol>
                <a:gridCol w="525601">
                  <a:extLst>
                    <a:ext uri="{9D8B030D-6E8A-4147-A177-3AD203B41FA5}">
                      <a16:colId xmlns:a16="http://schemas.microsoft.com/office/drawing/2014/main" val="338408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21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9722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89BD11-2F0C-A447-911D-B3816D28D568}"/>
              </a:ext>
            </a:extLst>
          </p:cNvPr>
          <p:cNvSpPr txBox="1"/>
          <p:nvPr/>
        </p:nvSpPr>
        <p:spPr>
          <a:xfrm>
            <a:off x="4844155" y="5287804"/>
            <a:ext cx="4400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Recall: the fraction of correctly predicted examples among all positive ones. A.k.a., </a:t>
            </a:r>
            <a:r>
              <a:rPr lang="en-US" i="1" dirty="0"/>
              <a:t>sensitivity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5D7EB4-C1FE-5341-9D3D-A7A876D1F821}"/>
                  </a:ext>
                </a:extLst>
              </p:cNvPr>
              <p:cNvSpPr txBox="1"/>
              <p:nvPr/>
            </p:nvSpPr>
            <p:spPr>
              <a:xfrm>
                <a:off x="4387129" y="4557167"/>
                <a:ext cx="4056185" cy="636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≈0.92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5D7EB4-C1FE-5341-9D3D-A7A876D1F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129" y="4557167"/>
                <a:ext cx="4056185" cy="6366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809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C64F1-58BD-224E-B589-5BB0CA48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matric: F1 score </a:t>
            </a:r>
            <a:r>
              <a:rPr lang="en-US" sz="2000" dirty="0"/>
              <a:t>(a.k.a., F score, F measure)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7112C8-D625-A946-A1F3-567746159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7B880B-F028-2C43-8D1D-0885EDCDD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C9CAB9-A90B-E04B-A011-D14BF853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16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DB0EF54-0BB4-604D-A6AB-ACB69B1CC2E0}"/>
              </a:ext>
            </a:extLst>
          </p:cNvPr>
          <p:cNvGrpSpPr/>
          <p:nvPr/>
        </p:nvGrpSpPr>
        <p:grpSpPr>
          <a:xfrm>
            <a:off x="682293" y="1264643"/>
            <a:ext cx="8698008" cy="3095297"/>
            <a:chOff x="893309" y="1388433"/>
            <a:chExt cx="8698008" cy="309529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54B8B4A-B1F0-3D4C-BD4F-E724CC404778}"/>
                </a:ext>
              </a:extLst>
            </p:cNvPr>
            <p:cNvCxnSpPr/>
            <p:nvPr/>
          </p:nvCxnSpPr>
          <p:spPr>
            <a:xfrm>
              <a:off x="904514" y="3273036"/>
              <a:ext cx="637390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1675C1B-F616-D642-AE17-B0C2C3B1FF1A}"/>
                </a:ext>
              </a:extLst>
            </p:cNvPr>
            <p:cNvSpPr/>
            <p:nvPr/>
          </p:nvSpPr>
          <p:spPr>
            <a:xfrm>
              <a:off x="4544184" y="2909965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E573A45-DFA5-0F4B-9B80-8D3AF8BB4266}"/>
                </a:ext>
              </a:extLst>
            </p:cNvPr>
            <p:cNvSpPr/>
            <p:nvPr/>
          </p:nvSpPr>
          <p:spPr>
            <a:xfrm>
              <a:off x="4884842" y="2909964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B051554-3616-D543-9BD8-004C11AB9DAD}"/>
                </a:ext>
              </a:extLst>
            </p:cNvPr>
            <p:cNvSpPr/>
            <p:nvPr/>
          </p:nvSpPr>
          <p:spPr>
            <a:xfrm>
              <a:off x="5073100" y="2909965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44F5DB-F4C0-2E4B-A6F8-40DB9D8E6E6C}"/>
                </a:ext>
              </a:extLst>
            </p:cNvPr>
            <p:cNvSpPr/>
            <p:nvPr/>
          </p:nvSpPr>
          <p:spPr>
            <a:xfrm>
              <a:off x="5377903" y="2909964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A4C49B7-FE86-6C45-B227-CBF3F5354C2D}"/>
                </a:ext>
              </a:extLst>
            </p:cNvPr>
            <p:cNvSpPr/>
            <p:nvPr/>
          </p:nvSpPr>
          <p:spPr>
            <a:xfrm>
              <a:off x="5566160" y="2914446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4205A6-936B-4448-9D54-5EFE1EE084E1}"/>
                </a:ext>
              </a:extLst>
            </p:cNvPr>
            <p:cNvSpPr/>
            <p:nvPr/>
          </p:nvSpPr>
          <p:spPr>
            <a:xfrm>
              <a:off x="5745455" y="2914445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0061E9-8247-EC40-A549-02BDB9E06728}"/>
                </a:ext>
              </a:extLst>
            </p:cNvPr>
            <p:cNvSpPr/>
            <p:nvPr/>
          </p:nvSpPr>
          <p:spPr>
            <a:xfrm>
              <a:off x="5996468" y="2914446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872033E-9767-E34E-8761-84B63F25899E}"/>
                </a:ext>
              </a:extLst>
            </p:cNvPr>
            <p:cNvSpPr/>
            <p:nvPr/>
          </p:nvSpPr>
          <p:spPr>
            <a:xfrm>
              <a:off x="6130938" y="2914445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CFB784-1545-834D-8CDB-BFCA4EF3D5C5}"/>
                </a:ext>
              </a:extLst>
            </p:cNvPr>
            <p:cNvSpPr/>
            <p:nvPr/>
          </p:nvSpPr>
          <p:spPr>
            <a:xfrm>
              <a:off x="6319195" y="2909965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FE056AB-BC1A-5545-88F0-8BBCE5249101}"/>
                </a:ext>
              </a:extLst>
            </p:cNvPr>
            <p:cNvSpPr/>
            <p:nvPr/>
          </p:nvSpPr>
          <p:spPr>
            <a:xfrm>
              <a:off x="6686748" y="2909964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50B9C5C-C931-6E44-86C9-59605323AF57}"/>
                </a:ext>
              </a:extLst>
            </p:cNvPr>
            <p:cNvSpPr/>
            <p:nvPr/>
          </p:nvSpPr>
          <p:spPr>
            <a:xfrm>
              <a:off x="6875006" y="2909965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ABA6800-2240-B34C-BB78-D91BAD1C5926}"/>
                </a:ext>
              </a:extLst>
            </p:cNvPr>
            <p:cNvSpPr/>
            <p:nvPr/>
          </p:nvSpPr>
          <p:spPr>
            <a:xfrm>
              <a:off x="7054301" y="2909964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852E102-A592-BC4C-90F8-3D590E7804FB}"/>
                </a:ext>
              </a:extLst>
            </p:cNvPr>
            <p:cNvSpPr/>
            <p:nvPr/>
          </p:nvSpPr>
          <p:spPr>
            <a:xfrm>
              <a:off x="967268" y="3443365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830C912-884E-4841-B6E1-DC571F01D1BD}"/>
                </a:ext>
              </a:extLst>
            </p:cNvPr>
            <p:cNvSpPr/>
            <p:nvPr/>
          </p:nvSpPr>
          <p:spPr>
            <a:xfrm>
              <a:off x="1146563" y="3443364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88C592-9A45-C94D-9B85-F3FF8D7C788E}"/>
                </a:ext>
              </a:extLst>
            </p:cNvPr>
            <p:cNvSpPr/>
            <p:nvPr/>
          </p:nvSpPr>
          <p:spPr>
            <a:xfrm>
              <a:off x="1514116" y="3443364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2C88E3C-B0E2-9143-A1D3-4D442F9C59F3}"/>
                </a:ext>
              </a:extLst>
            </p:cNvPr>
            <p:cNvSpPr/>
            <p:nvPr/>
          </p:nvSpPr>
          <p:spPr>
            <a:xfrm>
              <a:off x="1702373" y="3447846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DC18EF3-43BE-934E-B6FF-CC15E12008C9}"/>
                </a:ext>
              </a:extLst>
            </p:cNvPr>
            <p:cNvSpPr/>
            <p:nvPr/>
          </p:nvSpPr>
          <p:spPr>
            <a:xfrm>
              <a:off x="1935458" y="3447845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FC7F772-9F30-8147-82D6-7A61DE072591}"/>
                </a:ext>
              </a:extLst>
            </p:cNvPr>
            <p:cNvSpPr/>
            <p:nvPr/>
          </p:nvSpPr>
          <p:spPr>
            <a:xfrm>
              <a:off x="2025101" y="3447846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6585A28-2780-894B-996E-17C65AF76047}"/>
                </a:ext>
              </a:extLst>
            </p:cNvPr>
            <p:cNvSpPr/>
            <p:nvPr/>
          </p:nvSpPr>
          <p:spPr>
            <a:xfrm>
              <a:off x="2267150" y="3447845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A5448AB-979C-8344-B2BC-FB82F4709536}"/>
                </a:ext>
              </a:extLst>
            </p:cNvPr>
            <p:cNvSpPr/>
            <p:nvPr/>
          </p:nvSpPr>
          <p:spPr>
            <a:xfrm>
              <a:off x="2500232" y="3443365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C7D99A6-CDE7-E142-8004-EEDE205ECF06}"/>
                </a:ext>
              </a:extLst>
            </p:cNvPr>
            <p:cNvSpPr/>
            <p:nvPr/>
          </p:nvSpPr>
          <p:spPr>
            <a:xfrm>
              <a:off x="2796070" y="3443364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D7B1309-1EB7-464A-B3D5-EA7B5E4D39CA}"/>
                </a:ext>
              </a:extLst>
            </p:cNvPr>
            <p:cNvSpPr/>
            <p:nvPr/>
          </p:nvSpPr>
          <p:spPr>
            <a:xfrm>
              <a:off x="3082939" y="3443365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EA04CF1-E381-5244-BB54-5240298C0138}"/>
                </a:ext>
              </a:extLst>
            </p:cNvPr>
            <p:cNvSpPr/>
            <p:nvPr/>
          </p:nvSpPr>
          <p:spPr>
            <a:xfrm>
              <a:off x="3468423" y="3443364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5A003EA-234D-9147-8373-FB0AD8B82215}"/>
                </a:ext>
              </a:extLst>
            </p:cNvPr>
            <p:cNvSpPr/>
            <p:nvPr/>
          </p:nvSpPr>
          <p:spPr>
            <a:xfrm>
              <a:off x="1334820" y="2905480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E86AD8A-49F4-FE4E-B737-8954C0A3CEE3}"/>
                </a:ext>
              </a:extLst>
            </p:cNvPr>
            <p:cNvSpPr/>
            <p:nvPr/>
          </p:nvSpPr>
          <p:spPr>
            <a:xfrm>
              <a:off x="6507454" y="3443363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71272-B65A-8047-B12D-2F443122EE27}"/>
                </a:ext>
              </a:extLst>
            </p:cNvPr>
            <p:cNvSpPr/>
            <p:nvPr/>
          </p:nvSpPr>
          <p:spPr>
            <a:xfrm>
              <a:off x="5866481" y="3452328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8608E0-DAF0-324C-9506-FA51C43A1411}"/>
                </a:ext>
              </a:extLst>
            </p:cNvPr>
            <p:cNvCxnSpPr>
              <a:cxnSpLocks/>
            </p:cNvCxnSpPr>
            <p:nvPr/>
          </p:nvCxnSpPr>
          <p:spPr>
            <a:xfrm>
              <a:off x="893309" y="1892471"/>
              <a:ext cx="638511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0456EF1-8105-3649-9ACC-21AC0FC80F00}"/>
                </a:ext>
              </a:extLst>
            </p:cNvPr>
            <p:cNvCxnSpPr/>
            <p:nvPr/>
          </p:nvCxnSpPr>
          <p:spPr>
            <a:xfrm>
              <a:off x="904514" y="4483271"/>
              <a:ext cx="637390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2FC9061-C722-BB45-9F0F-DDB75030438E}"/>
                </a:ext>
              </a:extLst>
            </p:cNvPr>
            <p:cNvCxnSpPr/>
            <p:nvPr/>
          </p:nvCxnSpPr>
          <p:spPr>
            <a:xfrm>
              <a:off x="904514" y="1892471"/>
              <a:ext cx="0" cy="25818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C6DC4D8-5677-AC49-B290-B58B9B607AE7}"/>
                </a:ext>
              </a:extLst>
            </p:cNvPr>
            <p:cNvCxnSpPr/>
            <p:nvPr/>
          </p:nvCxnSpPr>
          <p:spPr>
            <a:xfrm>
              <a:off x="7278420" y="1901894"/>
              <a:ext cx="0" cy="25818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35C94D0-C9CC-B94C-8035-2E8B8D213409}"/>
                </a:ext>
              </a:extLst>
            </p:cNvPr>
            <p:cNvSpPr txBox="1"/>
            <p:nvPr/>
          </p:nvSpPr>
          <p:spPr>
            <a:xfrm>
              <a:off x="4696924" y="1388433"/>
              <a:ext cx="2259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Positive prediction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227605-3C4E-A74D-9C13-A34057593AD7}"/>
                </a:ext>
              </a:extLst>
            </p:cNvPr>
            <p:cNvSpPr txBox="1"/>
            <p:nvPr/>
          </p:nvSpPr>
          <p:spPr>
            <a:xfrm>
              <a:off x="1505149" y="1394259"/>
              <a:ext cx="2259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Negative prediction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D94EAC-C350-254E-877E-1D0BC92BBF0D}"/>
                </a:ext>
              </a:extLst>
            </p:cNvPr>
            <p:cNvSpPr txBox="1"/>
            <p:nvPr/>
          </p:nvSpPr>
          <p:spPr>
            <a:xfrm>
              <a:off x="7332210" y="2449209"/>
              <a:ext cx="2259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Positive label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6234AB-72DF-6C4F-95E3-4D5D357520BA}"/>
                </a:ext>
              </a:extLst>
            </p:cNvPr>
            <p:cNvSpPr txBox="1"/>
            <p:nvPr/>
          </p:nvSpPr>
          <p:spPr>
            <a:xfrm>
              <a:off x="7332210" y="3662299"/>
              <a:ext cx="2259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Negative label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79726C4-CF7B-2A4E-BE3E-713B69CA55C2}"/>
                </a:ext>
              </a:extLst>
            </p:cNvPr>
            <p:cNvCxnSpPr/>
            <p:nvPr/>
          </p:nvCxnSpPr>
          <p:spPr>
            <a:xfrm>
              <a:off x="4094827" y="1901435"/>
              <a:ext cx="0" cy="25818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B6FD18-D64C-AA4E-98A0-69699F8C82A8}"/>
                </a:ext>
              </a:extLst>
            </p:cNvPr>
            <p:cNvSpPr txBox="1"/>
            <p:nvPr/>
          </p:nvSpPr>
          <p:spPr>
            <a:xfrm>
              <a:off x="6186969" y="2091946"/>
              <a:ext cx="8785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2DFDF0-0953-A540-88B4-1D0536A9B9C9}"/>
                </a:ext>
              </a:extLst>
            </p:cNvPr>
            <p:cNvSpPr txBox="1"/>
            <p:nvPr/>
          </p:nvSpPr>
          <p:spPr>
            <a:xfrm>
              <a:off x="6301267" y="3763845"/>
              <a:ext cx="8785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D84B0D4-CFC7-8645-BD4D-DE5665D037CB}"/>
                </a:ext>
              </a:extLst>
            </p:cNvPr>
            <p:cNvSpPr txBox="1"/>
            <p:nvPr/>
          </p:nvSpPr>
          <p:spPr>
            <a:xfrm>
              <a:off x="1212401" y="2172626"/>
              <a:ext cx="8785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4794F9B-F1DA-D34E-B14E-FFD8D74D7F58}"/>
                </a:ext>
              </a:extLst>
            </p:cNvPr>
            <p:cNvSpPr txBox="1"/>
            <p:nvPr/>
          </p:nvSpPr>
          <p:spPr>
            <a:xfrm>
              <a:off x="1214982" y="3838319"/>
              <a:ext cx="8785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</a:p>
          </p:txBody>
        </p:sp>
      </p:grp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F7F9373-F2ED-7B40-B8E2-CDD65F000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868880"/>
              </p:ext>
            </p:extLst>
          </p:nvPr>
        </p:nvGraphicFramePr>
        <p:xfrm>
          <a:off x="309526" y="4799959"/>
          <a:ext cx="440995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1244">
                  <a:extLst>
                    <a:ext uri="{9D8B030D-6E8A-4147-A177-3AD203B41FA5}">
                      <a16:colId xmlns:a16="http://schemas.microsoft.com/office/drawing/2014/main" val="17722994"/>
                    </a:ext>
                  </a:extLst>
                </a:gridCol>
                <a:gridCol w="551244">
                  <a:extLst>
                    <a:ext uri="{9D8B030D-6E8A-4147-A177-3AD203B41FA5}">
                      <a16:colId xmlns:a16="http://schemas.microsoft.com/office/drawing/2014/main" val="802915314"/>
                    </a:ext>
                  </a:extLst>
                </a:gridCol>
                <a:gridCol w="551244">
                  <a:extLst>
                    <a:ext uri="{9D8B030D-6E8A-4147-A177-3AD203B41FA5}">
                      <a16:colId xmlns:a16="http://schemas.microsoft.com/office/drawing/2014/main" val="1921485002"/>
                    </a:ext>
                  </a:extLst>
                </a:gridCol>
                <a:gridCol w="551244">
                  <a:extLst>
                    <a:ext uri="{9D8B030D-6E8A-4147-A177-3AD203B41FA5}">
                      <a16:colId xmlns:a16="http://schemas.microsoft.com/office/drawing/2014/main" val="2766132496"/>
                    </a:ext>
                  </a:extLst>
                </a:gridCol>
                <a:gridCol w="551244">
                  <a:extLst>
                    <a:ext uri="{9D8B030D-6E8A-4147-A177-3AD203B41FA5}">
                      <a16:colId xmlns:a16="http://schemas.microsoft.com/office/drawing/2014/main" val="2986125670"/>
                    </a:ext>
                  </a:extLst>
                </a:gridCol>
                <a:gridCol w="551244">
                  <a:extLst>
                    <a:ext uri="{9D8B030D-6E8A-4147-A177-3AD203B41FA5}">
                      <a16:colId xmlns:a16="http://schemas.microsoft.com/office/drawing/2014/main" val="1531323422"/>
                    </a:ext>
                  </a:extLst>
                </a:gridCol>
                <a:gridCol w="551244">
                  <a:extLst>
                    <a:ext uri="{9D8B030D-6E8A-4147-A177-3AD203B41FA5}">
                      <a16:colId xmlns:a16="http://schemas.microsoft.com/office/drawing/2014/main" val="338408793"/>
                    </a:ext>
                  </a:extLst>
                </a:gridCol>
                <a:gridCol w="551244">
                  <a:extLst>
                    <a:ext uri="{9D8B030D-6E8A-4147-A177-3AD203B41FA5}">
                      <a16:colId xmlns:a16="http://schemas.microsoft.com/office/drawing/2014/main" val="4236430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21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9722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89BD11-2F0C-A447-911D-B3816D28D568}"/>
              </a:ext>
            </a:extLst>
          </p:cNvPr>
          <p:cNvSpPr txBox="1"/>
          <p:nvPr/>
        </p:nvSpPr>
        <p:spPr>
          <a:xfrm>
            <a:off x="5032413" y="5264254"/>
            <a:ext cx="4400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F1 score combines Precision and Recall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5D7EB4-C1FE-5341-9D3D-A7A876D1F821}"/>
                  </a:ext>
                </a:extLst>
              </p:cNvPr>
              <p:cNvSpPr txBox="1"/>
              <p:nvPr/>
            </p:nvSpPr>
            <p:spPr>
              <a:xfrm>
                <a:off x="4387129" y="4557167"/>
                <a:ext cx="4056185" cy="636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≈0.92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5D7EB4-C1FE-5341-9D3D-A7A876D1F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129" y="4557167"/>
                <a:ext cx="4056185" cy="6366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831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31EA-9893-C041-84C6-F4B4DE7EE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ROC curve </a:t>
            </a:r>
            <a:r>
              <a:rPr lang="en-US" sz="3100" dirty="0"/>
              <a:t>(receiver operating characteristic)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B1A9D7-E696-6C4E-AE1A-6A6AACD88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0835E-3E91-E247-9FE7-92425C8F3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D4DF7-CB9B-4846-A7BB-AF775890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DCBBDD-3376-F346-A482-6A63127A3A8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Plot True Positive Rate vs. False Positive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91E32-DD5F-CB4D-924A-74D5CE4AC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4" y="2169667"/>
            <a:ext cx="3446780" cy="33364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84238A-975F-D34C-B9DD-4E0DABB0CF66}"/>
              </a:ext>
            </a:extLst>
          </p:cNvPr>
          <p:cNvSpPr txBox="1"/>
          <p:nvPr/>
        </p:nvSpPr>
        <p:spPr>
          <a:xfrm>
            <a:off x="4837176" y="2110405"/>
            <a:ext cx="3776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Larger area under curve (AUC) on ROC curve means better performance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46F0EF-C523-6B4A-BEE6-CF931A4E9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380" y="2867557"/>
            <a:ext cx="2633769" cy="263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7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A993-5320-F346-9E11-D003CFE9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Confusion matrix for multiclass classifier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AE57E-49FB-7E42-8847-FA83A0F7C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0D868-070D-AE49-8047-C3856C652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1CDD7-AE78-1E45-AC08-D7DBE28A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58169A-E386-E14A-BE6C-54205694C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44" y="1628140"/>
            <a:ext cx="2721864" cy="1657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A2EEEC-4919-194B-88C4-CC692F936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416" y="3505164"/>
            <a:ext cx="4197096" cy="170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0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B070-D16E-D94A-8381-ED94AB9A2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Recall tradeoff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2B26A5-CE2D-B248-907E-DF53CB57F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DD88D-7B11-5B49-98B8-93B44D3B6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17A6FC-7B3D-9040-8CC0-70B2D058E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DBE92EF-E9DE-1B44-915D-A8B370226A43}"/>
              </a:ext>
            </a:extLst>
          </p:cNvPr>
          <p:cNvGrpSpPr/>
          <p:nvPr/>
        </p:nvGrpSpPr>
        <p:grpSpPr>
          <a:xfrm>
            <a:off x="682293" y="1264643"/>
            <a:ext cx="8698008" cy="3095297"/>
            <a:chOff x="893309" y="1388433"/>
            <a:chExt cx="8698008" cy="309529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E50931C-9D4C-CF40-8B7C-4D3E342CCFC0}"/>
                </a:ext>
              </a:extLst>
            </p:cNvPr>
            <p:cNvCxnSpPr/>
            <p:nvPr/>
          </p:nvCxnSpPr>
          <p:spPr>
            <a:xfrm>
              <a:off x="904514" y="3273036"/>
              <a:ext cx="637390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81F9CCB-5534-C642-A501-03D653EE758B}"/>
                </a:ext>
              </a:extLst>
            </p:cNvPr>
            <p:cNvSpPr/>
            <p:nvPr/>
          </p:nvSpPr>
          <p:spPr>
            <a:xfrm>
              <a:off x="4544184" y="2909965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155DC04-DFE1-2F41-AC76-56BF3D9331A3}"/>
                </a:ext>
              </a:extLst>
            </p:cNvPr>
            <p:cNvSpPr/>
            <p:nvPr/>
          </p:nvSpPr>
          <p:spPr>
            <a:xfrm>
              <a:off x="4884842" y="2909964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D54BE0-9859-C64F-A10B-A63883383122}"/>
                </a:ext>
              </a:extLst>
            </p:cNvPr>
            <p:cNvSpPr/>
            <p:nvPr/>
          </p:nvSpPr>
          <p:spPr>
            <a:xfrm>
              <a:off x="5073100" y="2909965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02BB41F-C05A-8144-9302-625A43546070}"/>
                </a:ext>
              </a:extLst>
            </p:cNvPr>
            <p:cNvSpPr/>
            <p:nvPr/>
          </p:nvSpPr>
          <p:spPr>
            <a:xfrm>
              <a:off x="5377903" y="2909964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AF558F4-DDD4-F345-B792-740810238CBB}"/>
                </a:ext>
              </a:extLst>
            </p:cNvPr>
            <p:cNvSpPr/>
            <p:nvPr/>
          </p:nvSpPr>
          <p:spPr>
            <a:xfrm>
              <a:off x="5566160" y="2914446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1C4AFF-CC4B-CE4D-8C2F-DB8B8AAAC7E8}"/>
                </a:ext>
              </a:extLst>
            </p:cNvPr>
            <p:cNvSpPr/>
            <p:nvPr/>
          </p:nvSpPr>
          <p:spPr>
            <a:xfrm>
              <a:off x="5745455" y="2914445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265A1E0-73C8-9F42-A9C3-8097E5FD96EF}"/>
                </a:ext>
              </a:extLst>
            </p:cNvPr>
            <p:cNvSpPr/>
            <p:nvPr/>
          </p:nvSpPr>
          <p:spPr>
            <a:xfrm>
              <a:off x="5996468" y="2914446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99E5DB3-8AEE-9B43-BDFE-E5E6E378B769}"/>
                </a:ext>
              </a:extLst>
            </p:cNvPr>
            <p:cNvSpPr/>
            <p:nvPr/>
          </p:nvSpPr>
          <p:spPr>
            <a:xfrm>
              <a:off x="6130938" y="2914445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6D5BF92-1A1F-C542-A1EA-BA98775A941C}"/>
                </a:ext>
              </a:extLst>
            </p:cNvPr>
            <p:cNvSpPr/>
            <p:nvPr/>
          </p:nvSpPr>
          <p:spPr>
            <a:xfrm>
              <a:off x="6319195" y="2909965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9675888-1E3B-304E-91B1-8D38388EE325}"/>
                </a:ext>
              </a:extLst>
            </p:cNvPr>
            <p:cNvSpPr/>
            <p:nvPr/>
          </p:nvSpPr>
          <p:spPr>
            <a:xfrm>
              <a:off x="6686748" y="2909964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CED3FC9-7C19-D34C-A812-65B8658FE842}"/>
                </a:ext>
              </a:extLst>
            </p:cNvPr>
            <p:cNvSpPr/>
            <p:nvPr/>
          </p:nvSpPr>
          <p:spPr>
            <a:xfrm>
              <a:off x="6875006" y="2909965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5D77556-AD8F-D043-A5FD-5985F4128205}"/>
                </a:ext>
              </a:extLst>
            </p:cNvPr>
            <p:cNvSpPr/>
            <p:nvPr/>
          </p:nvSpPr>
          <p:spPr>
            <a:xfrm>
              <a:off x="7054301" y="2909964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2C378E4-7FD2-5C4B-9D49-242F709CFBDD}"/>
                </a:ext>
              </a:extLst>
            </p:cNvPr>
            <p:cNvSpPr/>
            <p:nvPr/>
          </p:nvSpPr>
          <p:spPr>
            <a:xfrm>
              <a:off x="967268" y="3443365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9CFC87B-627E-EE4C-93CA-82404E39A26E}"/>
                </a:ext>
              </a:extLst>
            </p:cNvPr>
            <p:cNvSpPr/>
            <p:nvPr/>
          </p:nvSpPr>
          <p:spPr>
            <a:xfrm>
              <a:off x="1146563" y="3443364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10A74E0-03AD-3E49-937F-201AD65887E5}"/>
                </a:ext>
              </a:extLst>
            </p:cNvPr>
            <p:cNvSpPr/>
            <p:nvPr/>
          </p:nvSpPr>
          <p:spPr>
            <a:xfrm>
              <a:off x="1514116" y="3443364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CF20CDB-F826-5945-A95B-70B09F801A3A}"/>
                </a:ext>
              </a:extLst>
            </p:cNvPr>
            <p:cNvSpPr/>
            <p:nvPr/>
          </p:nvSpPr>
          <p:spPr>
            <a:xfrm>
              <a:off x="1702373" y="3447846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DB6E69-6B27-DC4C-B19D-89540BFDEE5E}"/>
                </a:ext>
              </a:extLst>
            </p:cNvPr>
            <p:cNvSpPr/>
            <p:nvPr/>
          </p:nvSpPr>
          <p:spPr>
            <a:xfrm>
              <a:off x="1935458" y="3447845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0C78D3-53A9-DF41-922A-828D0CCA50A2}"/>
                </a:ext>
              </a:extLst>
            </p:cNvPr>
            <p:cNvSpPr/>
            <p:nvPr/>
          </p:nvSpPr>
          <p:spPr>
            <a:xfrm>
              <a:off x="2025101" y="3447846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38A1646-061D-0C4A-897E-6D5314E4BAC5}"/>
                </a:ext>
              </a:extLst>
            </p:cNvPr>
            <p:cNvSpPr/>
            <p:nvPr/>
          </p:nvSpPr>
          <p:spPr>
            <a:xfrm>
              <a:off x="2267150" y="3447845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5D16B91-25F9-884B-A71D-FE9B237D435D}"/>
                </a:ext>
              </a:extLst>
            </p:cNvPr>
            <p:cNvSpPr/>
            <p:nvPr/>
          </p:nvSpPr>
          <p:spPr>
            <a:xfrm>
              <a:off x="2500232" y="3443365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7EDD6D1-23C2-334C-AD86-69FEB2CE08AC}"/>
                </a:ext>
              </a:extLst>
            </p:cNvPr>
            <p:cNvSpPr/>
            <p:nvPr/>
          </p:nvSpPr>
          <p:spPr>
            <a:xfrm>
              <a:off x="2796070" y="3443364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F4E66EC-5F28-DA44-97B6-7E20F19359EA}"/>
                </a:ext>
              </a:extLst>
            </p:cNvPr>
            <p:cNvSpPr/>
            <p:nvPr/>
          </p:nvSpPr>
          <p:spPr>
            <a:xfrm>
              <a:off x="3082939" y="3443365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611C9AB-BF1D-3F49-A94E-8078F1EF85EE}"/>
                </a:ext>
              </a:extLst>
            </p:cNvPr>
            <p:cNvSpPr/>
            <p:nvPr/>
          </p:nvSpPr>
          <p:spPr>
            <a:xfrm>
              <a:off x="3468423" y="3443364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AC5891B-3761-9047-B55A-C7AFF36F7937}"/>
                </a:ext>
              </a:extLst>
            </p:cNvPr>
            <p:cNvSpPr/>
            <p:nvPr/>
          </p:nvSpPr>
          <p:spPr>
            <a:xfrm>
              <a:off x="1334820" y="2905480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E0F5F14-09A1-9447-9028-5E8417FD89BE}"/>
                </a:ext>
              </a:extLst>
            </p:cNvPr>
            <p:cNvSpPr/>
            <p:nvPr/>
          </p:nvSpPr>
          <p:spPr>
            <a:xfrm>
              <a:off x="6507454" y="3443363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FFB5066-DEBA-FF45-86B0-49B3D4107DAD}"/>
                </a:ext>
              </a:extLst>
            </p:cNvPr>
            <p:cNvSpPr/>
            <p:nvPr/>
          </p:nvSpPr>
          <p:spPr>
            <a:xfrm>
              <a:off x="5866481" y="3452328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936A38E-F054-5442-A621-C44101BAF03E}"/>
                </a:ext>
              </a:extLst>
            </p:cNvPr>
            <p:cNvCxnSpPr>
              <a:cxnSpLocks/>
            </p:cNvCxnSpPr>
            <p:nvPr/>
          </p:nvCxnSpPr>
          <p:spPr>
            <a:xfrm>
              <a:off x="893309" y="1892471"/>
              <a:ext cx="638511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B45A8C7-2DD7-BB49-BE1C-762330DBBD05}"/>
                </a:ext>
              </a:extLst>
            </p:cNvPr>
            <p:cNvCxnSpPr/>
            <p:nvPr/>
          </p:nvCxnSpPr>
          <p:spPr>
            <a:xfrm>
              <a:off x="904514" y="4483271"/>
              <a:ext cx="637390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D9E716-8865-8F4A-95C6-1987D2AC0A1C}"/>
                </a:ext>
              </a:extLst>
            </p:cNvPr>
            <p:cNvCxnSpPr/>
            <p:nvPr/>
          </p:nvCxnSpPr>
          <p:spPr>
            <a:xfrm>
              <a:off x="904514" y="1892471"/>
              <a:ext cx="0" cy="25818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70CF51A-9E55-9842-82DE-D0B4CCCE40FD}"/>
                </a:ext>
              </a:extLst>
            </p:cNvPr>
            <p:cNvCxnSpPr/>
            <p:nvPr/>
          </p:nvCxnSpPr>
          <p:spPr>
            <a:xfrm>
              <a:off x="7278420" y="1901894"/>
              <a:ext cx="0" cy="25818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6491394-FB5F-B146-B897-7C0EBC271763}"/>
                </a:ext>
              </a:extLst>
            </p:cNvPr>
            <p:cNvSpPr txBox="1"/>
            <p:nvPr/>
          </p:nvSpPr>
          <p:spPr>
            <a:xfrm>
              <a:off x="4696924" y="1388433"/>
              <a:ext cx="2259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Positive prediction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D6DBFCB-FCFE-7345-81BA-DF6AA8A959FB}"/>
                </a:ext>
              </a:extLst>
            </p:cNvPr>
            <p:cNvSpPr txBox="1"/>
            <p:nvPr/>
          </p:nvSpPr>
          <p:spPr>
            <a:xfrm>
              <a:off x="1505149" y="1394259"/>
              <a:ext cx="2259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Negative prediction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20D9C11-7E9B-CF4A-BB58-6D2BF5888AE4}"/>
                </a:ext>
              </a:extLst>
            </p:cNvPr>
            <p:cNvSpPr txBox="1"/>
            <p:nvPr/>
          </p:nvSpPr>
          <p:spPr>
            <a:xfrm>
              <a:off x="7332210" y="2449209"/>
              <a:ext cx="2259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Positive label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FB24AF1-3698-8A4B-A21E-13D2E9632242}"/>
                </a:ext>
              </a:extLst>
            </p:cNvPr>
            <p:cNvSpPr txBox="1"/>
            <p:nvPr/>
          </p:nvSpPr>
          <p:spPr>
            <a:xfrm>
              <a:off x="7332210" y="3662299"/>
              <a:ext cx="2259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Negative label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8C78C6A-5D52-174E-B451-800AF0074C57}"/>
                </a:ext>
              </a:extLst>
            </p:cNvPr>
            <p:cNvCxnSpPr/>
            <p:nvPr/>
          </p:nvCxnSpPr>
          <p:spPr>
            <a:xfrm>
              <a:off x="4094827" y="1901435"/>
              <a:ext cx="0" cy="25818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E4ECBAB-B903-DF4F-B7CE-94E1CC315026}"/>
                </a:ext>
              </a:extLst>
            </p:cNvPr>
            <p:cNvSpPr txBox="1"/>
            <p:nvPr/>
          </p:nvSpPr>
          <p:spPr>
            <a:xfrm>
              <a:off x="6186969" y="2091946"/>
              <a:ext cx="8785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TP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46BD9D9-F7DA-F74E-9022-41BC44C87A27}"/>
                </a:ext>
              </a:extLst>
            </p:cNvPr>
            <p:cNvSpPr txBox="1"/>
            <p:nvPr/>
          </p:nvSpPr>
          <p:spPr>
            <a:xfrm>
              <a:off x="6301267" y="3763845"/>
              <a:ext cx="8785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FP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7AF1C8-99F9-A645-B251-073CE7D7E050}"/>
                </a:ext>
              </a:extLst>
            </p:cNvPr>
            <p:cNvSpPr txBox="1"/>
            <p:nvPr/>
          </p:nvSpPr>
          <p:spPr>
            <a:xfrm>
              <a:off x="1212401" y="2172626"/>
              <a:ext cx="8785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5E7522B-E93C-7644-9C89-44AAE584814B}"/>
                </a:ext>
              </a:extLst>
            </p:cNvPr>
            <p:cNvSpPr txBox="1"/>
            <p:nvPr/>
          </p:nvSpPr>
          <p:spPr>
            <a:xfrm>
              <a:off x="1214982" y="3838319"/>
              <a:ext cx="8785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TN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C8F0E5B-2366-854A-A5F8-4F90CDA02971}"/>
              </a:ext>
            </a:extLst>
          </p:cNvPr>
          <p:cNvSpPr txBox="1"/>
          <p:nvPr/>
        </p:nvSpPr>
        <p:spPr>
          <a:xfrm>
            <a:off x="935547" y="4855464"/>
            <a:ext cx="7001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Preference depends on task:</a:t>
            </a:r>
          </a:p>
          <a:p>
            <a:r>
              <a:rPr lang="en-US" dirty="0"/>
              <a:t> - Terrorist face detection at border</a:t>
            </a:r>
          </a:p>
          <a:p>
            <a:r>
              <a:rPr lang="en-US" dirty="0"/>
              <a:t> - Culprit or innocent to punish </a:t>
            </a:r>
          </a:p>
          <a:p>
            <a:r>
              <a:rPr lang="en-US" dirty="0"/>
              <a:t> - Brain surgery to remove tumor cells (being </a:t>
            </a:r>
            <a:r>
              <a:rPr lang="en-US" b="1" dirty="0"/>
              <a:t>conservative</a:t>
            </a:r>
            <a:r>
              <a:rPr lang="en-US" dirty="0"/>
              <a:t> vs. </a:t>
            </a:r>
            <a:r>
              <a:rPr lang="en-US" b="1" dirty="0"/>
              <a:t>bold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9386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/>
              <a:t>Dataset: Training, testing, validation</a:t>
            </a:r>
          </a:p>
          <a:p>
            <a:r>
              <a:rPr lang="en-US" sz="2400" dirty="0"/>
              <a:t>Performance metrics for regression model</a:t>
            </a:r>
          </a:p>
          <a:p>
            <a:r>
              <a:rPr lang="en-US" sz="2400" dirty="0"/>
              <a:t>Performance metrics for classification model</a:t>
            </a:r>
          </a:p>
          <a:p>
            <a:r>
              <a:rPr lang="en-US" sz="2400" dirty="0"/>
              <a:t>Overfitting &amp;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1505486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CED2-EED2-C147-BB16-82F1C7080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691D66-6912-E348-BF2E-E54F5858D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C35D2-DEB8-164D-AAC5-15C8BEB60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92420-BF4D-9E47-BED9-F80BC965F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AEE3D5-6FF6-D247-8FB2-14003811EE4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Overfitting: the model parameters fit the data </a:t>
            </a:r>
            <a:r>
              <a:rPr lang="en-US" sz="2400" b="1" dirty="0"/>
              <a:t>too well</a:t>
            </a:r>
            <a:r>
              <a:rPr lang="en-US" sz="2400" dirty="0"/>
              <a:t>, and therefore </a:t>
            </a:r>
            <a:r>
              <a:rPr lang="en-US" sz="2400" b="1" dirty="0"/>
              <a:t>fail</a:t>
            </a:r>
            <a:r>
              <a:rPr lang="en-US" sz="2400" dirty="0"/>
              <a:t> to fit new data, or to predict reliably. </a:t>
            </a:r>
          </a:p>
          <a:p>
            <a:endParaRPr lang="en-US" sz="2400" dirty="0"/>
          </a:p>
          <a:p>
            <a:r>
              <a:rPr lang="en-US" sz="2400" dirty="0"/>
              <a:t>An overfitted model essentially explains the idiosyncrasies in data, rather than some general and stable patterns. </a:t>
            </a:r>
          </a:p>
          <a:p>
            <a:endParaRPr lang="en-US" sz="2400" dirty="0"/>
          </a:p>
          <a:p>
            <a:r>
              <a:rPr lang="en-US" sz="2400" dirty="0"/>
              <a:t>Cause: too many parameters trained on insufficient data.</a:t>
            </a:r>
          </a:p>
          <a:p>
            <a:endParaRPr lang="en-US" sz="2400" dirty="0"/>
          </a:p>
          <a:p>
            <a:r>
              <a:rPr lang="en-US" sz="2400" dirty="0"/>
              <a:t>Ockham’s razor</a:t>
            </a:r>
          </a:p>
          <a:p>
            <a:pPr lvl="1"/>
            <a:r>
              <a:rPr lang="en-US" sz="1700" dirty="0"/>
              <a:t>The less complex an ML model, the more likely that a good empirical result is not just due to the peculiarities. </a:t>
            </a:r>
          </a:p>
        </p:txBody>
      </p:sp>
    </p:spTree>
    <p:extLst>
      <p:ext uri="{BB962C8B-B14F-4D97-AF65-F5344CB8AC3E}">
        <p14:creationId xmlns:p14="http://schemas.microsoft.com/office/powerpoint/2010/main" val="337412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501CB-5C3C-3B44-BB31-C3327C16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Overfitting: regression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B2D466-2A74-8F46-8B1E-C165A16EC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22336-0570-5B4B-9F44-E147D36C8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6E3E7-E9EC-2A46-BFF1-8C8FBE2D2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21</a:t>
            </a:fld>
            <a:endParaRPr lang="en-US"/>
          </a:p>
        </p:txBody>
      </p:sp>
      <p:grpSp>
        <p:nvGrpSpPr>
          <p:cNvPr id="7" name="组合 3">
            <a:extLst>
              <a:ext uri="{FF2B5EF4-FFF2-40B4-BE49-F238E27FC236}">
                <a16:creationId xmlns:a16="http://schemas.microsoft.com/office/drawing/2014/main" id="{70B7CE38-3A00-114E-90C7-DFFCB96CEAA3}"/>
              </a:ext>
            </a:extLst>
          </p:cNvPr>
          <p:cNvGrpSpPr/>
          <p:nvPr/>
        </p:nvGrpSpPr>
        <p:grpSpPr>
          <a:xfrm>
            <a:off x="612648" y="1768221"/>
            <a:ext cx="2057400" cy="1676400"/>
            <a:chOff x="2971800" y="1447800"/>
            <a:chExt cx="2057400" cy="1676400"/>
          </a:xfrm>
        </p:grpSpPr>
        <p:cxnSp>
          <p:nvCxnSpPr>
            <p:cNvPr id="8" name="直接箭头连接符 18">
              <a:extLst>
                <a:ext uri="{FF2B5EF4-FFF2-40B4-BE49-F238E27FC236}">
                  <a16:creationId xmlns:a16="http://schemas.microsoft.com/office/drawing/2014/main" id="{4D3A78EF-4C0A-E34A-A120-A0190464A7E7}"/>
                </a:ext>
              </a:extLst>
            </p:cNvPr>
            <p:cNvCxnSpPr/>
            <p:nvPr/>
          </p:nvCxnSpPr>
          <p:spPr>
            <a:xfrm>
              <a:off x="2971800" y="3124200"/>
              <a:ext cx="20574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19">
              <a:extLst>
                <a:ext uri="{FF2B5EF4-FFF2-40B4-BE49-F238E27FC236}">
                  <a16:creationId xmlns:a16="http://schemas.microsoft.com/office/drawing/2014/main" id="{EE9A4E8E-50DE-C140-B4E9-654D6B374391}"/>
                </a:ext>
              </a:extLst>
            </p:cNvPr>
            <p:cNvCxnSpPr/>
            <p:nvPr/>
          </p:nvCxnSpPr>
          <p:spPr>
            <a:xfrm flipV="1">
              <a:off x="2971800" y="1447800"/>
              <a:ext cx="0" cy="16764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等腰三角形 20">
              <a:extLst>
                <a:ext uri="{FF2B5EF4-FFF2-40B4-BE49-F238E27FC236}">
                  <a16:creationId xmlns:a16="http://schemas.microsoft.com/office/drawing/2014/main" id="{35124E58-025E-BF4D-B1C1-D15543E48BA6}"/>
                </a:ext>
              </a:extLst>
            </p:cNvPr>
            <p:cNvSpPr/>
            <p:nvPr/>
          </p:nvSpPr>
          <p:spPr>
            <a:xfrm>
              <a:off x="3200400" y="2438400"/>
              <a:ext cx="91440" cy="91440"/>
            </a:xfrm>
            <a:prstGeom prst="triangl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等腰三角形 21">
              <a:extLst>
                <a:ext uri="{FF2B5EF4-FFF2-40B4-BE49-F238E27FC236}">
                  <a16:creationId xmlns:a16="http://schemas.microsoft.com/office/drawing/2014/main" id="{F1B27F6B-881A-9946-B337-0F63B1AB6EEC}"/>
                </a:ext>
              </a:extLst>
            </p:cNvPr>
            <p:cNvSpPr/>
            <p:nvPr/>
          </p:nvSpPr>
          <p:spPr>
            <a:xfrm>
              <a:off x="3649980" y="2141220"/>
              <a:ext cx="91440" cy="91440"/>
            </a:xfrm>
            <a:prstGeom prst="triangl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等腰三角形 22">
              <a:extLst>
                <a:ext uri="{FF2B5EF4-FFF2-40B4-BE49-F238E27FC236}">
                  <a16:creationId xmlns:a16="http://schemas.microsoft.com/office/drawing/2014/main" id="{6FECD88C-2744-3245-AADF-04F73ADAD6FC}"/>
                </a:ext>
              </a:extLst>
            </p:cNvPr>
            <p:cNvSpPr/>
            <p:nvPr/>
          </p:nvSpPr>
          <p:spPr>
            <a:xfrm>
              <a:off x="3931920" y="1821180"/>
              <a:ext cx="91440" cy="91440"/>
            </a:xfrm>
            <a:prstGeom prst="triangl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等腰三角形 23">
              <a:extLst>
                <a:ext uri="{FF2B5EF4-FFF2-40B4-BE49-F238E27FC236}">
                  <a16:creationId xmlns:a16="http://schemas.microsoft.com/office/drawing/2014/main" id="{010AD898-7601-CB45-BEDA-2C45C67F0AA8}"/>
                </a:ext>
              </a:extLst>
            </p:cNvPr>
            <p:cNvSpPr/>
            <p:nvPr/>
          </p:nvSpPr>
          <p:spPr>
            <a:xfrm>
              <a:off x="4328160" y="2049780"/>
              <a:ext cx="91440" cy="91440"/>
            </a:xfrm>
            <a:prstGeom prst="triangl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等腰三角形 24">
              <a:extLst>
                <a:ext uri="{FF2B5EF4-FFF2-40B4-BE49-F238E27FC236}">
                  <a16:creationId xmlns:a16="http://schemas.microsoft.com/office/drawing/2014/main" id="{55EBD0CF-13D4-264D-802D-424B817BA644}"/>
                </a:ext>
              </a:extLst>
            </p:cNvPr>
            <p:cNvSpPr/>
            <p:nvPr/>
          </p:nvSpPr>
          <p:spPr>
            <a:xfrm>
              <a:off x="4800600" y="1958340"/>
              <a:ext cx="91440" cy="91440"/>
            </a:xfrm>
            <a:prstGeom prst="triangl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组合 6">
            <a:extLst>
              <a:ext uri="{FF2B5EF4-FFF2-40B4-BE49-F238E27FC236}">
                <a16:creationId xmlns:a16="http://schemas.microsoft.com/office/drawing/2014/main" id="{106FCA88-24C1-754B-8009-8B21F1AC87E9}"/>
              </a:ext>
            </a:extLst>
          </p:cNvPr>
          <p:cNvGrpSpPr/>
          <p:nvPr/>
        </p:nvGrpSpPr>
        <p:grpSpPr>
          <a:xfrm>
            <a:off x="3337560" y="1768221"/>
            <a:ext cx="2057400" cy="1676400"/>
            <a:chOff x="5486400" y="1457325"/>
            <a:chExt cx="2057400" cy="1676400"/>
          </a:xfrm>
        </p:grpSpPr>
        <p:cxnSp>
          <p:nvCxnSpPr>
            <p:cNvPr id="16" name="直接箭头连接符 25">
              <a:extLst>
                <a:ext uri="{FF2B5EF4-FFF2-40B4-BE49-F238E27FC236}">
                  <a16:creationId xmlns:a16="http://schemas.microsoft.com/office/drawing/2014/main" id="{6AB94E16-CBA9-AE4C-8A44-72BED326852C}"/>
                </a:ext>
              </a:extLst>
            </p:cNvPr>
            <p:cNvCxnSpPr/>
            <p:nvPr/>
          </p:nvCxnSpPr>
          <p:spPr>
            <a:xfrm>
              <a:off x="5486400" y="3133725"/>
              <a:ext cx="20574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26">
              <a:extLst>
                <a:ext uri="{FF2B5EF4-FFF2-40B4-BE49-F238E27FC236}">
                  <a16:creationId xmlns:a16="http://schemas.microsoft.com/office/drawing/2014/main" id="{5F30269D-1C27-1142-862B-472148BA0FC0}"/>
                </a:ext>
              </a:extLst>
            </p:cNvPr>
            <p:cNvCxnSpPr/>
            <p:nvPr/>
          </p:nvCxnSpPr>
          <p:spPr>
            <a:xfrm flipV="1">
              <a:off x="5486400" y="1457325"/>
              <a:ext cx="0" cy="16764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等腰三角形 27">
              <a:extLst>
                <a:ext uri="{FF2B5EF4-FFF2-40B4-BE49-F238E27FC236}">
                  <a16:creationId xmlns:a16="http://schemas.microsoft.com/office/drawing/2014/main" id="{43B1C0E2-9C80-D749-879D-36133AD2B5B6}"/>
                </a:ext>
              </a:extLst>
            </p:cNvPr>
            <p:cNvSpPr/>
            <p:nvPr/>
          </p:nvSpPr>
          <p:spPr>
            <a:xfrm>
              <a:off x="5715000" y="2447925"/>
              <a:ext cx="91440" cy="91440"/>
            </a:xfrm>
            <a:prstGeom prst="triangl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等腰三角形 28">
              <a:extLst>
                <a:ext uri="{FF2B5EF4-FFF2-40B4-BE49-F238E27FC236}">
                  <a16:creationId xmlns:a16="http://schemas.microsoft.com/office/drawing/2014/main" id="{DC560C4C-3595-E54E-AE5A-8C67C3A1ACB0}"/>
                </a:ext>
              </a:extLst>
            </p:cNvPr>
            <p:cNvSpPr/>
            <p:nvPr/>
          </p:nvSpPr>
          <p:spPr>
            <a:xfrm>
              <a:off x="6164580" y="2150745"/>
              <a:ext cx="91440" cy="91440"/>
            </a:xfrm>
            <a:prstGeom prst="triangl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等腰三角形 29">
              <a:extLst>
                <a:ext uri="{FF2B5EF4-FFF2-40B4-BE49-F238E27FC236}">
                  <a16:creationId xmlns:a16="http://schemas.microsoft.com/office/drawing/2014/main" id="{96F52CED-A483-AC40-B35D-71A327CC3650}"/>
                </a:ext>
              </a:extLst>
            </p:cNvPr>
            <p:cNvSpPr/>
            <p:nvPr/>
          </p:nvSpPr>
          <p:spPr>
            <a:xfrm>
              <a:off x="6446520" y="1830705"/>
              <a:ext cx="91440" cy="91440"/>
            </a:xfrm>
            <a:prstGeom prst="triangl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等腰三角形 30">
              <a:extLst>
                <a:ext uri="{FF2B5EF4-FFF2-40B4-BE49-F238E27FC236}">
                  <a16:creationId xmlns:a16="http://schemas.microsoft.com/office/drawing/2014/main" id="{C905BAB4-135E-2941-A034-9FB92254DE62}"/>
                </a:ext>
              </a:extLst>
            </p:cNvPr>
            <p:cNvSpPr/>
            <p:nvPr/>
          </p:nvSpPr>
          <p:spPr>
            <a:xfrm>
              <a:off x="6842760" y="2059305"/>
              <a:ext cx="91440" cy="91440"/>
            </a:xfrm>
            <a:prstGeom prst="triangl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等腰三角形 31">
              <a:extLst>
                <a:ext uri="{FF2B5EF4-FFF2-40B4-BE49-F238E27FC236}">
                  <a16:creationId xmlns:a16="http://schemas.microsoft.com/office/drawing/2014/main" id="{401BA9A9-94EE-1A4A-8415-2FDD06B4B09B}"/>
                </a:ext>
              </a:extLst>
            </p:cNvPr>
            <p:cNvSpPr/>
            <p:nvPr/>
          </p:nvSpPr>
          <p:spPr>
            <a:xfrm>
              <a:off x="7315200" y="1967865"/>
              <a:ext cx="91440" cy="91440"/>
            </a:xfrm>
            <a:prstGeom prst="triangl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任意多边形 35">
            <a:extLst>
              <a:ext uri="{FF2B5EF4-FFF2-40B4-BE49-F238E27FC236}">
                <a16:creationId xmlns:a16="http://schemas.microsoft.com/office/drawing/2014/main" id="{FB80767E-6251-D540-9970-65ACDEAF249F}"/>
              </a:ext>
            </a:extLst>
          </p:cNvPr>
          <p:cNvSpPr/>
          <p:nvPr/>
        </p:nvSpPr>
        <p:spPr>
          <a:xfrm>
            <a:off x="818594" y="2248688"/>
            <a:ext cx="1861360" cy="648140"/>
          </a:xfrm>
          <a:custGeom>
            <a:avLst/>
            <a:gdLst>
              <a:gd name="connsiteX0" fmla="*/ 32560 w 1861360"/>
              <a:gd name="connsiteY0" fmla="*/ 633196 h 648140"/>
              <a:gd name="connsiteX1" fmla="*/ 80185 w 1861360"/>
              <a:gd name="connsiteY1" fmla="*/ 566521 h 648140"/>
              <a:gd name="connsiteX2" fmla="*/ 727885 w 1861360"/>
              <a:gd name="connsiteY2" fmla="*/ 4546 h 648140"/>
              <a:gd name="connsiteX3" fmla="*/ 1861360 w 1861360"/>
              <a:gd name="connsiteY3" fmla="*/ 347446 h 64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1360" h="648140">
                <a:moveTo>
                  <a:pt x="32560" y="633196"/>
                </a:moveTo>
                <a:cubicBezTo>
                  <a:pt x="-1572" y="652246"/>
                  <a:pt x="-35703" y="671296"/>
                  <a:pt x="80185" y="566521"/>
                </a:cubicBezTo>
                <a:cubicBezTo>
                  <a:pt x="196073" y="461746"/>
                  <a:pt x="431023" y="41058"/>
                  <a:pt x="727885" y="4546"/>
                </a:cubicBezTo>
                <a:cubicBezTo>
                  <a:pt x="1024747" y="-31966"/>
                  <a:pt x="1443053" y="157740"/>
                  <a:pt x="1861360" y="347446"/>
                </a:cubicBezTo>
              </a:path>
            </a:pathLst>
          </a:cu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任意多边形 38">
            <a:extLst>
              <a:ext uri="{FF2B5EF4-FFF2-40B4-BE49-F238E27FC236}">
                <a16:creationId xmlns:a16="http://schemas.microsoft.com/office/drawing/2014/main" id="{EB18D286-69BD-CD44-965B-5E4BD288D12A}"/>
              </a:ext>
            </a:extLst>
          </p:cNvPr>
          <p:cNvSpPr/>
          <p:nvPr/>
        </p:nvSpPr>
        <p:spPr>
          <a:xfrm>
            <a:off x="3570617" y="2215241"/>
            <a:ext cx="1805293" cy="610255"/>
          </a:xfrm>
          <a:custGeom>
            <a:avLst/>
            <a:gdLst>
              <a:gd name="connsiteX0" fmla="*/ 14593 w 1805293"/>
              <a:gd name="connsiteY0" fmla="*/ 610255 h 610255"/>
              <a:gd name="connsiteX1" fmla="*/ 62218 w 1805293"/>
              <a:gd name="connsiteY1" fmla="*/ 210205 h 610255"/>
              <a:gd name="connsiteX2" fmla="*/ 509893 w 1805293"/>
              <a:gd name="connsiteY2" fmla="*/ 314980 h 610255"/>
              <a:gd name="connsiteX3" fmla="*/ 748018 w 1805293"/>
              <a:gd name="connsiteY3" fmla="*/ 655 h 610255"/>
              <a:gd name="connsiteX4" fmla="*/ 1157593 w 1805293"/>
              <a:gd name="connsiteY4" fmla="*/ 229255 h 610255"/>
              <a:gd name="connsiteX5" fmla="*/ 1614793 w 1805293"/>
              <a:gd name="connsiteY5" fmla="*/ 114955 h 610255"/>
              <a:gd name="connsiteX6" fmla="*/ 1805293 w 1805293"/>
              <a:gd name="connsiteY6" fmla="*/ 10180 h 61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5293" h="610255">
                <a:moveTo>
                  <a:pt x="14593" y="610255"/>
                </a:moveTo>
                <a:cubicBezTo>
                  <a:pt x="-2870" y="434836"/>
                  <a:pt x="-20332" y="259417"/>
                  <a:pt x="62218" y="210205"/>
                </a:cubicBezTo>
                <a:cubicBezTo>
                  <a:pt x="144768" y="160992"/>
                  <a:pt x="395593" y="349905"/>
                  <a:pt x="509893" y="314980"/>
                </a:cubicBezTo>
                <a:cubicBezTo>
                  <a:pt x="624193" y="280055"/>
                  <a:pt x="640068" y="14942"/>
                  <a:pt x="748018" y="655"/>
                </a:cubicBezTo>
                <a:cubicBezTo>
                  <a:pt x="855968" y="-13632"/>
                  <a:pt x="1013131" y="210205"/>
                  <a:pt x="1157593" y="229255"/>
                </a:cubicBezTo>
                <a:cubicBezTo>
                  <a:pt x="1302055" y="248305"/>
                  <a:pt x="1506843" y="151468"/>
                  <a:pt x="1614793" y="114955"/>
                </a:cubicBezTo>
                <a:cubicBezTo>
                  <a:pt x="1722743" y="78442"/>
                  <a:pt x="1764018" y="44311"/>
                  <a:pt x="1805293" y="10180"/>
                </a:cubicBezTo>
              </a:path>
            </a:pathLst>
          </a:cu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AE671F6-A635-E048-9B3E-FB0416E00C12}"/>
                  </a:ext>
                </a:extLst>
              </p:cNvPr>
              <p:cNvSpPr txBox="1"/>
              <p:nvPr/>
            </p:nvSpPr>
            <p:spPr>
              <a:xfrm>
                <a:off x="665988" y="3816247"/>
                <a:ext cx="1874520" cy="341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600" b="0" i="0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AE671F6-A635-E048-9B3E-FB0416E00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8" y="3816247"/>
                <a:ext cx="1874520" cy="3414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E13FF852-417A-C141-9A9B-29EB4BC9188F}"/>
              </a:ext>
            </a:extLst>
          </p:cNvPr>
          <p:cNvSpPr txBox="1"/>
          <p:nvPr/>
        </p:nvSpPr>
        <p:spPr>
          <a:xfrm>
            <a:off x="818594" y="4224703"/>
            <a:ext cx="195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481872-5B44-264F-A6B9-4D243C9BEF32}"/>
                  </a:ext>
                </a:extLst>
              </p:cNvPr>
              <p:cNvSpPr txBox="1"/>
              <p:nvPr/>
            </p:nvSpPr>
            <p:spPr>
              <a:xfrm>
                <a:off x="2971800" y="3816247"/>
                <a:ext cx="3200400" cy="342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600" b="0" i="0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sz="1600" b="0" i="0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/>
                            </a:rPr>
                            <m:t>3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481872-5B44-264F-A6B9-4D243C9BE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3816247"/>
                <a:ext cx="3200400" cy="3426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42DB8BA3-A921-914C-9D79-8A4C3E91B6F7}"/>
              </a:ext>
            </a:extLst>
          </p:cNvPr>
          <p:cNvSpPr txBox="1"/>
          <p:nvPr/>
        </p:nvSpPr>
        <p:spPr>
          <a:xfrm>
            <a:off x="3497244" y="4225317"/>
            <a:ext cx="195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Overfitting</a:t>
            </a:r>
          </a:p>
        </p:txBody>
      </p:sp>
      <p:grpSp>
        <p:nvGrpSpPr>
          <p:cNvPr id="29" name="组合 6">
            <a:extLst>
              <a:ext uri="{FF2B5EF4-FFF2-40B4-BE49-F238E27FC236}">
                <a16:creationId xmlns:a16="http://schemas.microsoft.com/office/drawing/2014/main" id="{A2ED009F-1080-5F48-98B2-DD3AA0682DF0}"/>
              </a:ext>
            </a:extLst>
          </p:cNvPr>
          <p:cNvGrpSpPr/>
          <p:nvPr/>
        </p:nvGrpSpPr>
        <p:grpSpPr>
          <a:xfrm>
            <a:off x="6171658" y="1768221"/>
            <a:ext cx="2057400" cy="1676400"/>
            <a:chOff x="5486400" y="1457325"/>
            <a:chExt cx="2057400" cy="1676400"/>
          </a:xfrm>
        </p:grpSpPr>
        <p:cxnSp>
          <p:nvCxnSpPr>
            <p:cNvPr id="30" name="直接箭头连接符 25">
              <a:extLst>
                <a:ext uri="{FF2B5EF4-FFF2-40B4-BE49-F238E27FC236}">
                  <a16:creationId xmlns:a16="http://schemas.microsoft.com/office/drawing/2014/main" id="{5051BDE1-6724-6A41-B99A-7021374929C9}"/>
                </a:ext>
              </a:extLst>
            </p:cNvPr>
            <p:cNvCxnSpPr/>
            <p:nvPr/>
          </p:nvCxnSpPr>
          <p:spPr>
            <a:xfrm>
              <a:off x="5486400" y="3133725"/>
              <a:ext cx="20574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26">
              <a:extLst>
                <a:ext uri="{FF2B5EF4-FFF2-40B4-BE49-F238E27FC236}">
                  <a16:creationId xmlns:a16="http://schemas.microsoft.com/office/drawing/2014/main" id="{BC184A36-ED3C-924E-8BBE-F3570647D9AA}"/>
                </a:ext>
              </a:extLst>
            </p:cNvPr>
            <p:cNvCxnSpPr/>
            <p:nvPr/>
          </p:nvCxnSpPr>
          <p:spPr>
            <a:xfrm flipV="1">
              <a:off x="5486400" y="1457325"/>
              <a:ext cx="0" cy="16764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等腰三角形 27">
              <a:extLst>
                <a:ext uri="{FF2B5EF4-FFF2-40B4-BE49-F238E27FC236}">
                  <a16:creationId xmlns:a16="http://schemas.microsoft.com/office/drawing/2014/main" id="{F3DE7B23-FEE5-7147-85BC-AE6747A2EE28}"/>
                </a:ext>
              </a:extLst>
            </p:cNvPr>
            <p:cNvSpPr/>
            <p:nvPr/>
          </p:nvSpPr>
          <p:spPr>
            <a:xfrm>
              <a:off x="5715000" y="2447925"/>
              <a:ext cx="91440" cy="91440"/>
            </a:xfrm>
            <a:prstGeom prst="triangl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等腰三角形 28">
              <a:extLst>
                <a:ext uri="{FF2B5EF4-FFF2-40B4-BE49-F238E27FC236}">
                  <a16:creationId xmlns:a16="http://schemas.microsoft.com/office/drawing/2014/main" id="{60AEDED6-2250-6546-82B3-5275E4414E22}"/>
                </a:ext>
              </a:extLst>
            </p:cNvPr>
            <p:cNvSpPr/>
            <p:nvPr/>
          </p:nvSpPr>
          <p:spPr>
            <a:xfrm>
              <a:off x="6164580" y="2150745"/>
              <a:ext cx="91440" cy="91440"/>
            </a:xfrm>
            <a:prstGeom prst="triangl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等腰三角形 29">
              <a:extLst>
                <a:ext uri="{FF2B5EF4-FFF2-40B4-BE49-F238E27FC236}">
                  <a16:creationId xmlns:a16="http://schemas.microsoft.com/office/drawing/2014/main" id="{D7ABD753-7586-2448-BA33-17E51A9638BA}"/>
                </a:ext>
              </a:extLst>
            </p:cNvPr>
            <p:cNvSpPr/>
            <p:nvPr/>
          </p:nvSpPr>
          <p:spPr>
            <a:xfrm>
              <a:off x="6446520" y="1830705"/>
              <a:ext cx="91440" cy="91440"/>
            </a:xfrm>
            <a:prstGeom prst="triangl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等腰三角形 30">
              <a:extLst>
                <a:ext uri="{FF2B5EF4-FFF2-40B4-BE49-F238E27FC236}">
                  <a16:creationId xmlns:a16="http://schemas.microsoft.com/office/drawing/2014/main" id="{137A9C36-47A5-8B4B-9B5E-EFBCFE16099B}"/>
                </a:ext>
              </a:extLst>
            </p:cNvPr>
            <p:cNvSpPr/>
            <p:nvPr/>
          </p:nvSpPr>
          <p:spPr>
            <a:xfrm>
              <a:off x="6842760" y="2059305"/>
              <a:ext cx="91440" cy="91440"/>
            </a:xfrm>
            <a:prstGeom prst="triangl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等腰三角形 31">
              <a:extLst>
                <a:ext uri="{FF2B5EF4-FFF2-40B4-BE49-F238E27FC236}">
                  <a16:creationId xmlns:a16="http://schemas.microsoft.com/office/drawing/2014/main" id="{57EDCBB2-A400-AA4A-BC7F-204A1CEF0C65}"/>
                </a:ext>
              </a:extLst>
            </p:cNvPr>
            <p:cNvSpPr/>
            <p:nvPr/>
          </p:nvSpPr>
          <p:spPr>
            <a:xfrm>
              <a:off x="7315200" y="1967865"/>
              <a:ext cx="91440" cy="91440"/>
            </a:xfrm>
            <a:prstGeom prst="triangl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直接连接符 33">
            <a:extLst>
              <a:ext uri="{FF2B5EF4-FFF2-40B4-BE49-F238E27FC236}">
                <a16:creationId xmlns:a16="http://schemas.microsoft.com/office/drawing/2014/main" id="{586426A7-17B4-AD42-848F-437F0EC7A01E}"/>
              </a:ext>
            </a:extLst>
          </p:cNvPr>
          <p:cNvCxnSpPr/>
          <p:nvPr/>
        </p:nvCxnSpPr>
        <p:spPr>
          <a:xfrm flipV="1">
            <a:off x="6483211" y="1882521"/>
            <a:ext cx="1447800" cy="106680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77F70F-4CAF-9B45-ABBB-3E285AC2C45C}"/>
                  </a:ext>
                </a:extLst>
              </p:cNvPr>
              <p:cNvSpPr txBox="1"/>
              <p:nvPr/>
            </p:nvSpPr>
            <p:spPr>
              <a:xfrm>
                <a:off x="6240238" y="3812346"/>
                <a:ext cx="18745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77F70F-4CAF-9B45-ABBB-3E285AC2C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238" y="3812346"/>
                <a:ext cx="187452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91A39E0E-43B3-394A-B634-68362C29E6F3}"/>
              </a:ext>
            </a:extLst>
          </p:cNvPr>
          <p:cNvSpPr txBox="1"/>
          <p:nvPr/>
        </p:nvSpPr>
        <p:spPr>
          <a:xfrm>
            <a:off x="6569305" y="4229481"/>
            <a:ext cx="195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Underfitting</a:t>
            </a:r>
          </a:p>
        </p:txBody>
      </p:sp>
    </p:spTree>
    <p:extLst>
      <p:ext uri="{BB962C8B-B14F-4D97-AF65-F5344CB8AC3E}">
        <p14:creationId xmlns:p14="http://schemas.microsoft.com/office/powerpoint/2010/main" val="145886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/>
      <p:bldP spid="26" grpId="0"/>
      <p:bldP spid="27" grpId="0"/>
      <p:bldP spid="28" grpId="0"/>
      <p:bldP spid="38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1152A-EBC6-F04C-BDFC-551B3AD87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Overfitting: classification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34B29A-3D07-E541-9DF2-40981A2E6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345F3D-B845-4F4A-B3F3-ADE4E9706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7A2E12-275E-8C44-AD81-0FDADB356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D939EE-FDAB-FF46-8314-BC9D6315451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Binary classifier draws a decision boundary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F30A68-F86F-F242-BCCF-3080198D45E9}"/>
              </a:ext>
            </a:extLst>
          </p:cNvPr>
          <p:cNvGrpSpPr/>
          <p:nvPr/>
        </p:nvGrpSpPr>
        <p:grpSpPr>
          <a:xfrm>
            <a:off x="1077467" y="2099310"/>
            <a:ext cx="6549050" cy="3176778"/>
            <a:chOff x="1077467" y="2099310"/>
            <a:chExt cx="6549050" cy="317677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B6FB78-5914-E84B-B16A-423E47113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7467" y="2099310"/>
              <a:ext cx="6549050" cy="317677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B0C30D-6C3B-274B-9CB1-FE2BBE324622}"/>
                </a:ext>
              </a:extLst>
            </p:cNvPr>
            <p:cNvSpPr/>
            <p:nvPr/>
          </p:nvSpPr>
          <p:spPr>
            <a:xfrm>
              <a:off x="1280160" y="4937760"/>
              <a:ext cx="6025896" cy="3383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877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A28F-7E4C-034C-AF93-9453BDCFB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avoid overfitting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C10257-CD5E-9245-822E-D1564F7FB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BE43B-DBC4-E44A-946A-3F45E037C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442CBE-7AFF-7843-A4F4-ECE8FB2F9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AC903-1848-0245-B2BE-BCAF4516C41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1. User fewer parameters (# of features)</a:t>
            </a:r>
          </a:p>
          <a:p>
            <a:pPr lvl="1"/>
            <a:r>
              <a:rPr lang="en-US" sz="2100" dirty="0"/>
              <a:t>Feature selection</a:t>
            </a:r>
          </a:p>
          <a:p>
            <a:pPr lvl="2"/>
            <a:r>
              <a:rPr lang="en-US" sz="1800" dirty="0"/>
              <a:t>Backward: start with full feature set, and remove one by one.</a:t>
            </a:r>
          </a:p>
          <a:p>
            <a:pPr lvl="2"/>
            <a:r>
              <a:rPr lang="en-US" sz="1800" dirty="0"/>
              <a:t>Forward: start with 1 feature, and add one by one.</a:t>
            </a:r>
          </a:p>
          <a:p>
            <a:endParaRPr lang="en-US" sz="2400" dirty="0"/>
          </a:p>
          <a:p>
            <a:r>
              <a:rPr lang="en-US" sz="2400" dirty="0"/>
              <a:t>2. Early stopping</a:t>
            </a:r>
          </a:p>
          <a:p>
            <a:pPr lvl="1"/>
            <a:r>
              <a:rPr lang="en-US" sz="2100" dirty="0"/>
              <a:t>Evaluate on dev set every now and then</a:t>
            </a:r>
          </a:p>
          <a:p>
            <a:pPr lvl="1"/>
            <a:r>
              <a:rPr lang="en-US" sz="2100" dirty="0"/>
              <a:t>Stop as soon as performance drops</a:t>
            </a:r>
          </a:p>
          <a:p>
            <a:endParaRPr lang="en-US" sz="2400" dirty="0"/>
          </a:p>
          <a:p>
            <a:r>
              <a:rPr lang="en-US" sz="2400" dirty="0"/>
              <a:t>3. Use regularization term</a:t>
            </a:r>
          </a:p>
          <a:p>
            <a:pPr lvl="1"/>
            <a:r>
              <a:rPr lang="en-US" sz="2100" dirty="0"/>
              <a:t>Restrict the magnitude of parameters</a:t>
            </a:r>
          </a:p>
          <a:p>
            <a:pPr lvl="1"/>
            <a:r>
              <a:rPr lang="en-US" sz="2100" dirty="0"/>
              <a:t>No prior knowledge about feature required</a:t>
            </a:r>
          </a:p>
        </p:txBody>
      </p:sp>
    </p:spTree>
    <p:extLst>
      <p:ext uri="{BB962C8B-B14F-4D97-AF65-F5344CB8AC3E}">
        <p14:creationId xmlns:p14="http://schemas.microsoft.com/office/powerpoint/2010/main" val="270702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8028D-3035-3B4C-9103-E082340DF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term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28166-A7B2-504D-805F-A78CAF674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6249B-4325-3B46-BB90-FA0CE3B4B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7DBAF-63B6-F941-8C23-9C5F000E6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A80375-B3F2-294D-BAA3-C9A1F473B2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Idea: instead of minimize </a:t>
            </a:r>
            <a:r>
              <a:rPr lang="en-US" sz="2400" b="1" i="1" dirty="0"/>
              <a:t>cost</a:t>
            </a:r>
          </a:p>
          <a:p>
            <a:pPr lvl="1"/>
            <a:r>
              <a:rPr lang="en-US" sz="2000" dirty="0"/>
              <a:t>Minimize(Cost(</a:t>
            </a:r>
            <a:r>
              <a:rPr lang="en-US" sz="2000" dirty="0" err="1"/>
              <a:t>Data|Model</a:t>
            </a:r>
            <a:r>
              <a:rPr lang="en-US" sz="2000" dirty="0"/>
              <a:t>))</a:t>
            </a:r>
          </a:p>
          <a:p>
            <a:endParaRPr lang="en-US" sz="2400" dirty="0"/>
          </a:p>
          <a:p>
            <a:r>
              <a:rPr lang="en-US" sz="2400" dirty="0"/>
              <a:t>We now minimize </a:t>
            </a:r>
            <a:r>
              <a:rPr lang="en-US" sz="2400" b="1" dirty="0"/>
              <a:t>cost </a:t>
            </a:r>
            <a:r>
              <a:rPr lang="en-US" sz="2400" dirty="0"/>
              <a:t>+ </a:t>
            </a:r>
            <a:r>
              <a:rPr lang="en-US" sz="2400" b="1" dirty="0"/>
              <a:t>complexity</a:t>
            </a:r>
          </a:p>
          <a:p>
            <a:pPr lvl="1"/>
            <a:r>
              <a:rPr lang="en-US" sz="2000" dirty="0"/>
              <a:t>Minimize(Cost(</a:t>
            </a:r>
            <a:r>
              <a:rPr lang="en-US" sz="2000" dirty="0" err="1"/>
              <a:t>Data|Model</a:t>
            </a:r>
            <a:r>
              <a:rPr lang="en-US" sz="2000" dirty="0"/>
              <a:t>) + complexity(Model))</a:t>
            </a:r>
          </a:p>
          <a:p>
            <a:pPr lvl="1"/>
            <a:endParaRPr lang="en-US" sz="2000" dirty="0"/>
          </a:p>
          <a:p>
            <a:r>
              <a:rPr lang="en-US" sz="2400" dirty="0"/>
              <a:t>Complexity can be quantified by L2 regularization term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0B9E0-CC3A-3C46-AB2A-F877BEF1B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316984"/>
            <a:ext cx="6195162" cy="30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6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4C7B1-1CD8-994D-B819-E6E4DD2C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 regularization for linear regression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C4775B-0BBD-C646-88EF-450B436BE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83A1-F313-9146-A676-57905338A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96ED6-4783-C845-A762-3C0EF200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C7BADAE-37D4-9946-B839-BAA88047EA21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Cost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In which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controls the strength of regularization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Repeat until {</a:t>
                </a:r>
              </a:p>
              <a:p>
                <a:r>
                  <a:rPr lang="en-US" sz="2400" dirty="0"/>
                  <a:t>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br>
                  <a:rPr lang="en-US" sz="20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}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C7BADAE-37D4-9946-B839-BAA88047E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17" t="-10283" b="-1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7E19012-F192-8844-8748-754E19A9E407}"/>
              </a:ext>
            </a:extLst>
          </p:cNvPr>
          <p:cNvSpPr/>
          <p:nvPr/>
        </p:nvSpPr>
        <p:spPr>
          <a:xfrm>
            <a:off x="7077456" y="1219200"/>
            <a:ext cx="1097280" cy="72847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8FF8B7-15A8-7D4D-8B16-791AFE968DE8}"/>
                  </a:ext>
                </a:extLst>
              </p:cNvPr>
              <p:cNvSpPr txBox="1"/>
              <p:nvPr/>
            </p:nvSpPr>
            <p:spPr>
              <a:xfrm>
                <a:off x="2212848" y="5669280"/>
                <a:ext cx="36758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means larger penalty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8FF8B7-15A8-7D4D-8B16-791AFE968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848" y="5669280"/>
                <a:ext cx="3675888" cy="369332"/>
              </a:xfrm>
              <a:prstGeom prst="rect">
                <a:avLst/>
              </a:prstGeom>
              <a:blipFill>
                <a:blip r:embed="rId3"/>
                <a:stretch>
                  <a:fillRect l="-1031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25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E2179-EF18-5548-A4B7-CFF8B947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 regularization for logistic regression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B9C8EF-4466-F742-8714-5D1C62110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DBDF4-B589-5D44-B40F-75DACE765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7D875-A733-464A-9D4C-19A9591B7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502A92B-93E2-8B4A-B3B5-968F049AF6D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Cost function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br>
                  <a:rPr lang="en-US" sz="20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func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000" dirty="0"/>
              </a:p>
              <a:p>
                <a:endParaRPr lang="en-US" sz="2400" dirty="0"/>
              </a:p>
              <a:p>
                <a:r>
                  <a:rPr lang="en-US" sz="2400" dirty="0"/>
                  <a:t>Regularized gradient in same form as linear regression</a:t>
                </a:r>
              </a:p>
              <a:p>
                <a:pPr lvl="0">
                  <a:buClr>
                    <a:srgbClr val="727CA3"/>
                  </a:buClr>
                </a:pPr>
                <a:r>
                  <a:rPr lang="en-US" sz="2400" dirty="0">
                    <a:solidFill>
                      <a:prstClr val="black"/>
                    </a:solidFill>
                  </a:rPr>
                  <a:t>Repeat until {</a:t>
                </a:r>
              </a:p>
              <a:p>
                <a:pPr lvl="0">
                  <a:buClr>
                    <a:srgbClr val="727CA3"/>
                  </a:buClr>
                </a:pPr>
                <a:r>
                  <a:rPr lang="en-US" sz="24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  <m:sSup>
                      <m:sSup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br>
                  <a:rPr lang="en-US" sz="200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  <m:sSup>
                      <m:sSup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pPr lvl="0">
                  <a:buClr>
                    <a:srgbClr val="727CA3"/>
                  </a:buClr>
                </a:pPr>
                <a:r>
                  <a:rPr lang="en-US" sz="2400" dirty="0">
                    <a:solidFill>
                      <a:prstClr val="black"/>
                    </a:solidFill>
                  </a:rPr>
                  <a:t>}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502A92B-93E2-8B4A-B3B5-968F049AF6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17" t="-14396" b="-6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A352510-B3F4-3443-9EA4-A2346E82FC05}"/>
              </a:ext>
            </a:extLst>
          </p:cNvPr>
          <p:cNvSpPr/>
          <p:nvPr/>
        </p:nvSpPr>
        <p:spPr>
          <a:xfrm>
            <a:off x="6611112" y="1557528"/>
            <a:ext cx="1097280" cy="72847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2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30AEB-7B9E-EF44-B06E-63AFE8FE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 of L2 regularization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2B3C57-0396-324F-8C40-DB66439A8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645B94-EE85-DD47-9CCA-B9903125C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3B989-866E-D24B-861D-C40745ABC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797602-2A01-9347-9256-4F8E7647DE3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/>
              <a:t>Smaller parameter values</a:t>
            </a:r>
          </a:p>
          <a:p>
            <a:pPr lvl="1"/>
            <a:r>
              <a:rPr lang="en-US" sz="2000" dirty="0"/>
              <a:t>Lower model complexity</a:t>
            </a:r>
          </a:p>
          <a:p>
            <a:pPr lvl="1"/>
            <a:r>
              <a:rPr lang="en-US" sz="2000" dirty="0"/>
              <a:t>Less likely to overfit</a:t>
            </a:r>
          </a:p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3F1C13-68B4-6D47-B10E-3F1F3D13E6B3}"/>
              </a:ext>
            </a:extLst>
          </p:cNvPr>
          <p:cNvGrpSpPr/>
          <p:nvPr/>
        </p:nvGrpSpPr>
        <p:grpSpPr>
          <a:xfrm>
            <a:off x="810768" y="3711090"/>
            <a:ext cx="3200400" cy="2126130"/>
            <a:chOff x="810768" y="3711090"/>
            <a:chExt cx="3200400" cy="2126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9027B5C-29BD-4445-BE45-0230A4B8D6BD}"/>
                    </a:ext>
                  </a:extLst>
                </p:cNvPr>
                <p:cNvSpPr txBox="1"/>
                <p:nvPr/>
              </p:nvSpPr>
              <p:spPr>
                <a:xfrm>
                  <a:off x="810768" y="5463335"/>
                  <a:ext cx="3200400" cy="373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  <m:r>
                          <a:rPr lang="en-US" b="0" i="0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3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9027B5C-29BD-4445-BE45-0230A4B8D6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768" y="5463335"/>
                  <a:ext cx="3200400" cy="37388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直接连接符 16">
              <a:extLst>
                <a:ext uri="{FF2B5EF4-FFF2-40B4-BE49-F238E27FC236}">
                  <a16:creationId xmlns:a16="http://schemas.microsoft.com/office/drawing/2014/main" id="{4E251C94-3C2A-E041-9817-7608BE5341FE}"/>
                </a:ext>
              </a:extLst>
            </p:cNvPr>
            <p:cNvCxnSpPr/>
            <p:nvPr/>
          </p:nvCxnSpPr>
          <p:spPr>
            <a:xfrm flipV="1">
              <a:off x="1054608" y="3711090"/>
              <a:ext cx="2057400" cy="5334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1D5ECA-4D97-8549-A4EA-A2180708FA1A}"/>
              </a:ext>
            </a:extLst>
          </p:cNvPr>
          <p:cNvGrpSpPr/>
          <p:nvPr/>
        </p:nvGrpSpPr>
        <p:grpSpPr>
          <a:xfrm>
            <a:off x="1054608" y="2926230"/>
            <a:ext cx="2776728" cy="2520514"/>
            <a:chOff x="1054608" y="2926230"/>
            <a:chExt cx="2776728" cy="2520514"/>
          </a:xfrm>
        </p:grpSpPr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1F944C36-8237-B543-8E17-4A4145C6D00E}"/>
                </a:ext>
              </a:extLst>
            </p:cNvPr>
            <p:cNvCxnSpPr/>
            <p:nvPr/>
          </p:nvCxnSpPr>
          <p:spPr>
            <a:xfrm>
              <a:off x="1054608" y="4602630"/>
              <a:ext cx="205740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0AF6C1A4-53CE-E847-A495-D0862C4D27FB}"/>
                </a:ext>
              </a:extLst>
            </p:cNvPr>
            <p:cNvCxnSpPr/>
            <p:nvPr/>
          </p:nvCxnSpPr>
          <p:spPr>
            <a:xfrm flipV="1">
              <a:off x="1054608" y="2926230"/>
              <a:ext cx="0" cy="167640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DFFCD08F-436F-E14B-B661-4154C0385C48}"/>
                </a:ext>
              </a:extLst>
            </p:cNvPr>
            <p:cNvSpPr/>
            <p:nvPr/>
          </p:nvSpPr>
          <p:spPr>
            <a:xfrm>
              <a:off x="1283208" y="3916830"/>
              <a:ext cx="91440" cy="91440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29EC9293-69E0-2246-A252-B73BD85B0F57}"/>
                </a:ext>
              </a:extLst>
            </p:cNvPr>
            <p:cNvSpPr/>
            <p:nvPr/>
          </p:nvSpPr>
          <p:spPr>
            <a:xfrm>
              <a:off x="1732788" y="3619650"/>
              <a:ext cx="91440" cy="91440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17C2D4AF-AC5E-2147-9E6C-1259B255A04F}"/>
                </a:ext>
              </a:extLst>
            </p:cNvPr>
            <p:cNvSpPr/>
            <p:nvPr/>
          </p:nvSpPr>
          <p:spPr>
            <a:xfrm>
              <a:off x="2014728" y="3299610"/>
              <a:ext cx="91440" cy="91440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10007F19-2FEC-3643-964D-1B9C4302AD5F}"/>
                </a:ext>
              </a:extLst>
            </p:cNvPr>
            <p:cNvSpPr/>
            <p:nvPr/>
          </p:nvSpPr>
          <p:spPr>
            <a:xfrm>
              <a:off x="2410968" y="3528210"/>
              <a:ext cx="91440" cy="91440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C9369ED2-AE8E-5740-9991-B0B7A4ED690C}"/>
                </a:ext>
              </a:extLst>
            </p:cNvPr>
            <p:cNvSpPr/>
            <p:nvPr/>
          </p:nvSpPr>
          <p:spPr>
            <a:xfrm>
              <a:off x="2883408" y="3436770"/>
              <a:ext cx="91440" cy="91440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4E262B1-3E16-4140-B6B5-2CA030831207}"/>
                    </a:ext>
                  </a:extLst>
                </p:cNvPr>
                <p:cNvSpPr txBox="1"/>
                <p:nvPr/>
              </p:nvSpPr>
              <p:spPr>
                <a:xfrm>
                  <a:off x="1054608" y="4800413"/>
                  <a:ext cx="277672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When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a14:m>
                  <a:r>
                    <a:rPr lang="en-US" dirty="0"/>
                    <a:t> is extremely large,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a14:m>
                  <a:r>
                    <a:rPr lang="en-US" dirty="0"/>
                    <a:t> becomes very small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4E262B1-3E16-4140-B6B5-2CA0308312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608" y="4800413"/>
                  <a:ext cx="2776728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1364" t="-3846" r="-455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A11BAC4-63DD-0E4D-985F-C514B4445605}"/>
              </a:ext>
            </a:extLst>
          </p:cNvPr>
          <p:cNvGrpSpPr/>
          <p:nvPr/>
        </p:nvGrpSpPr>
        <p:grpSpPr>
          <a:xfrm>
            <a:off x="4261104" y="3178166"/>
            <a:ext cx="4279392" cy="1477328"/>
            <a:chOff x="4261104" y="2926230"/>
            <a:chExt cx="4279392" cy="14773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6722956-4C89-A84E-BA60-4CA1912D3B24}"/>
                    </a:ext>
                  </a:extLst>
                </p:cNvPr>
                <p:cNvSpPr txBox="1"/>
                <p:nvPr/>
              </p:nvSpPr>
              <p:spPr>
                <a:xfrm>
                  <a:off x="4261104" y="2926230"/>
                  <a:ext cx="4279392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If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a14:m>
                  <a:r>
                    <a:rPr lang="en-US" dirty="0"/>
                    <a:t> is too high, model will be simple, but you run the risk of </a:t>
                  </a:r>
                  <a:r>
                    <a:rPr lang="en-US" i="1" dirty="0"/>
                    <a:t>underfitting</a:t>
                  </a:r>
                  <a:r>
                    <a:rPr lang="en-US" dirty="0"/>
                    <a:t> 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If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a14:m>
                  <a:r>
                    <a:rPr lang="en-US" dirty="0"/>
                    <a:t> is too low, model will be more complex, and you run the risk of </a:t>
                  </a:r>
                  <a:r>
                    <a:rPr lang="en-US" i="1" dirty="0"/>
                    <a:t>overfitting</a:t>
                  </a:r>
                  <a:r>
                    <a:rPr lang="en-US" dirty="0"/>
                    <a:t> 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6722956-4C89-A84E-BA60-4CA1912D3B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1104" y="2926230"/>
                  <a:ext cx="4279392" cy="1477328"/>
                </a:xfrm>
                <a:prstGeom prst="rect">
                  <a:avLst/>
                </a:prstGeom>
                <a:blipFill>
                  <a:blip r:embed="rId4"/>
                  <a:stretch>
                    <a:fillRect l="-1488" t="-847" r="-1786" b="-42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26372CF-241A-6F46-9F1E-A026D4F679E4}"/>
                </a:ext>
              </a:extLst>
            </p:cNvPr>
            <p:cNvSpPr/>
            <p:nvPr/>
          </p:nvSpPr>
          <p:spPr>
            <a:xfrm>
              <a:off x="4261104" y="2926230"/>
              <a:ext cx="4279392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A65D213-D038-8F45-AA97-D3A044FF23A0}"/>
              </a:ext>
            </a:extLst>
          </p:cNvPr>
          <p:cNvSpPr txBox="1"/>
          <p:nvPr/>
        </p:nvSpPr>
        <p:spPr>
          <a:xfrm>
            <a:off x="4300728" y="5032831"/>
            <a:ext cx="4096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developers.google.com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/machine-learning/crash-course/regularization-for-simplicity/playground-exercise-examining-l2-regularization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47106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8C4CC-D359-D540-B481-412FDB637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AE563-47FF-5C4F-BC9A-B9C858695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14875A-F121-1C46-BC5C-29A0213C3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29932-2B58-8544-821A-56C73C653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BAB1E6-61F4-1F4B-A5C8-26E2DBD21B5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Computation graph</a:t>
            </a:r>
          </a:p>
          <a:p>
            <a:r>
              <a:rPr lang="en-US" dirty="0"/>
              <a:t>Vectorization in Python</a:t>
            </a:r>
          </a:p>
          <a:p>
            <a:r>
              <a:rPr lang="en-US" dirty="0"/>
              <a:t>Single layer neural network (Perceptron)</a:t>
            </a:r>
          </a:p>
        </p:txBody>
      </p:sp>
    </p:spTree>
    <p:extLst>
      <p:ext uri="{BB962C8B-B14F-4D97-AF65-F5344CB8AC3E}">
        <p14:creationId xmlns:p14="http://schemas.microsoft.com/office/powerpoint/2010/main" val="2570315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6D494-32D4-A347-93DA-799850C5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Train/dev/test sets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958591-2686-2D47-94A9-1FF281D7E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C0202-443A-A14A-AD7B-B6B929A8B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58FAC-8365-E544-BDF1-DA7DE0B0A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96E54B-2510-E54E-8FFA-9FE5721C5DB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Making good choices makes a huge difference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09306B-18FA-3540-BB80-85EF3F3FDC2F}"/>
              </a:ext>
            </a:extLst>
          </p:cNvPr>
          <p:cNvGrpSpPr/>
          <p:nvPr/>
        </p:nvGrpSpPr>
        <p:grpSpPr>
          <a:xfrm>
            <a:off x="865539" y="1731078"/>
            <a:ext cx="737709" cy="4425882"/>
            <a:chOff x="865539" y="1731078"/>
            <a:chExt cx="737709" cy="442588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6C588BE-0147-BA4C-8731-50C697436854}"/>
                </a:ext>
              </a:extLst>
            </p:cNvPr>
            <p:cNvGrpSpPr/>
            <p:nvPr/>
          </p:nvGrpSpPr>
          <p:grpSpPr>
            <a:xfrm>
              <a:off x="964564" y="2205902"/>
              <a:ext cx="425790" cy="3951058"/>
              <a:chOff x="823658" y="2031225"/>
              <a:chExt cx="425790" cy="3951058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BF5A909-B6E5-F847-A402-7E9E0EC8B597}"/>
                  </a:ext>
                </a:extLst>
              </p:cNvPr>
              <p:cNvSpPr/>
              <p:nvPr/>
            </p:nvSpPr>
            <p:spPr>
              <a:xfrm>
                <a:off x="823658" y="2031225"/>
                <a:ext cx="425790" cy="2031225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F90413-C278-E247-935F-D649EED82B77}"/>
                  </a:ext>
                </a:extLst>
              </p:cNvPr>
              <p:cNvSpPr/>
              <p:nvPr/>
            </p:nvSpPr>
            <p:spPr>
              <a:xfrm>
                <a:off x="823658" y="4062450"/>
                <a:ext cx="425790" cy="774914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7C38E93-80D5-C84C-87D1-D5A3A5375424}"/>
                  </a:ext>
                </a:extLst>
              </p:cNvPr>
              <p:cNvSpPr/>
              <p:nvPr/>
            </p:nvSpPr>
            <p:spPr>
              <a:xfrm>
                <a:off x="823658" y="4858015"/>
                <a:ext cx="425790" cy="112426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E3DF71-3DF9-314F-A76D-433703C0BA42}"/>
                </a:ext>
              </a:extLst>
            </p:cNvPr>
            <p:cNvSpPr txBox="1"/>
            <p:nvPr/>
          </p:nvSpPr>
          <p:spPr>
            <a:xfrm>
              <a:off x="865539" y="1731078"/>
              <a:ext cx="737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2209BE-FC7E-6644-A628-8B18B49B8E11}"/>
              </a:ext>
            </a:extLst>
          </p:cNvPr>
          <p:cNvGrpSpPr/>
          <p:nvPr/>
        </p:nvGrpSpPr>
        <p:grpSpPr>
          <a:xfrm>
            <a:off x="1535634" y="2205902"/>
            <a:ext cx="1213882" cy="2031225"/>
            <a:chOff x="1535634" y="2205902"/>
            <a:chExt cx="1213882" cy="2031225"/>
          </a:xfrm>
        </p:grpSpPr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04462059-E49E-FF4E-9C8A-3E275D6B1C36}"/>
                </a:ext>
              </a:extLst>
            </p:cNvPr>
            <p:cNvSpPr/>
            <p:nvPr/>
          </p:nvSpPr>
          <p:spPr>
            <a:xfrm>
              <a:off x="1535634" y="2205902"/>
              <a:ext cx="118662" cy="2031225"/>
            </a:xfrm>
            <a:prstGeom prst="rightBrac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FAE7E5-8F3B-E646-8D5B-9060C60C5339}"/>
                </a:ext>
              </a:extLst>
            </p:cNvPr>
            <p:cNvSpPr txBox="1"/>
            <p:nvPr/>
          </p:nvSpPr>
          <p:spPr>
            <a:xfrm>
              <a:off x="1702493" y="3067625"/>
              <a:ext cx="10470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Training set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6EB0AF4-32EC-9A44-8306-C9DF3A92AA0C}"/>
              </a:ext>
            </a:extLst>
          </p:cNvPr>
          <p:cNvGrpSpPr/>
          <p:nvPr/>
        </p:nvGrpSpPr>
        <p:grpSpPr>
          <a:xfrm>
            <a:off x="1535634" y="4146609"/>
            <a:ext cx="1928627" cy="954107"/>
            <a:chOff x="1535634" y="4146609"/>
            <a:chExt cx="1928627" cy="954107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D870FAB6-F157-B243-BB29-418374444580}"/>
                </a:ext>
              </a:extLst>
            </p:cNvPr>
            <p:cNvSpPr/>
            <p:nvPr/>
          </p:nvSpPr>
          <p:spPr>
            <a:xfrm>
              <a:off x="1535634" y="4237127"/>
              <a:ext cx="118662" cy="774914"/>
            </a:xfrm>
            <a:prstGeom prst="righ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0F8DF2-25FD-B04C-AE61-91D71A6A86CF}"/>
                </a:ext>
              </a:extLst>
            </p:cNvPr>
            <p:cNvSpPr txBox="1"/>
            <p:nvPr/>
          </p:nvSpPr>
          <p:spPr>
            <a:xfrm>
              <a:off x="1723434" y="4146609"/>
              <a:ext cx="174082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Development set (“dev”)</a:t>
              </a:r>
            </a:p>
            <a:p>
              <a:r>
                <a:rPr lang="en-US" sz="1400" dirty="0" err="1"/>
                <a:t>a.k.a</a:t>
              </a:r>
              <a:r>
                <a:rPr lang="en-US" sz="1400" dirty="0"/>
                <a:t> hold-out cross </a:t>
              </a:r>
              <a:r>
                <a:rPr lang="en-US" sz="1400" dirty="0" err="1"/>
                <a:t>validatioan</a:t>
              </a:r>
              <a:endParaRPr lang="en-US" sz="14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FD55F07-7BA7-7C47-9A26-82E96E74EAD3}"/>
              </a:ext>
            </a:extLst>
          </p:cNvPr>
          <p:cNvGrpSpPr/>
          <p:nvPr/>
        </p:nvGrpSpPr>
        <p:grpSpPr>
          <a:xfrm>
            <a:off x="1543917" y="5032692"/>
            <a:ext cx="989214" cy="1124268"/>
            <a:chOff x="1543917" y="5032692"/>
            <a:chExt cx="989214" cy="1124268"/>
          </a:xfrm>
        </p:grpSpPr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E30C053A-6F2D-C348-A6B3-D0DD59A4B945}"/>
                </a:ext>
              </a:extLst>
            </p:cNvPr>
            <p:cNvSpPr/>
            <p:nvPr/>
          </p:nvSpPr>
          <p:spPr>
            <a:xfrm>
              <a:off x="1543917" y="5032692"/>
              <a:ext cx="110379" cy="1124268"/>
            </a:xfrm>
            <a:prstGeom prst="rightBrac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298BD0-7388-434E-81F6-83736B09E06B}"/>
                </a:ext>
              </a:extLst>
            </p:cNvPr>
            <p:cNvSpPr txBox="1"/>
            <p:nvPr/>
          </p:nvSpPr>
          <p:spPr>
            <a:xfrm>
              <a:off x="1702493" y="5367228"/>
              <a:ext cx="8306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Test set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AAA2B7-E6C1-0545-B6E4-16D43F19596E}"/>
              </a:ext>
            </a:extLst>
          </p:cNvPr>
          <p:cNvSpPr txBox="1"/>
          <p:nvPr/>
        </p:nvSpPr>
        <p:spPr>
          <a:xfrm>
            <a:off x="3464261" y="1808650"/>
            <a:ext cx="45489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Workflow:</a:t>
            </a:r>
          </a:p>
          <a:p>
            <a:r>
              <a:rPr lang="en-US" sz="1600" dirty="0"/>
              <a:t> - Keep on training models on training set</a:t>
            </a:r>
          </a:p>
          <a:p>
            <a:r>
              <a:rPr lang="en-US" sz="1600" dirty="0"/>
              <a:t> - Use dev set to see which model performs best</a:t>
            </a:r>
          </a:p>
          <a:p>
            <a:r>
              <a:rPr lang="en-US" sz="1600" dirty="0"/>
              <a:t> - Evaluate the final model on test set to get a an </a:t>
            </a:r>
            <a:r>
              <a:rPr lang="en-US" sz="1600" b="1" i="1" dirty="0"/>
              <a:t>unbiased</a:t>
            </a:r>
            <a:r>
              <a:rPr lang="en-US" sz="1600" dirty="0"/>
              <a:t> estimate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415B4D-4982-814A-8F63-F4093AA3EC6F}"/>
              </a:ext>
            </a:extLst>
          </p:cNvPr>
          <p:cNvSpPr txBox="1"/>
          <p:nvPr/>
        </p:nvSpPr>
        <p:spPr>
          <a:xfrm>
            <a:off x="3608739" y="3415471"/>
            <a:ext cx="4518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Proportions for small data (100, 1k, 10k examples): </a:t>
            </a:r>
          </a:p>
          <a:p>
            <a:r>
              <a:rPr lang="en-US" sz="1600" dirty="0"/>
              <a:t>70/./30 % split, or 60/20/20 % split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E00DB0-CB3B-534D-A2B9-AFCB0C64383F}"/>
              </a:ext>
            </a:extLst>
          </p:cNvPr>
          <p:cNvSpPr txBox="1"/>
          <p:nvPr/>
        </p:nvSpPr>
        <p:spPr>
          <a:xfrm>
            <a:off x="3608739" y="4245723"/>
            <a:ext cx="4139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Modern “Big data” era:</a:t>
            </a:r>
          </a:p>
          <a:p>
            <a:r>
              <a:rPr lang="en-US" sz="1600" dirty="0"/>
              <a:t>E.g. 1,000,000 data points.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147EC5-AA41-8D4F-84AE-52B76468F94D}"/>
              </a:ext>
            </a:extLst>
          </p:cNvPr>
          <p:cNvSpPr txBox="1"/>
          <p:nvPr/>
        </p:nvSpPr>
        <p:spPr>
          <a:xfrm>
            <a:off x="3601760" y="4906698"/>
            <a:ext cx="4041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1,000,000 / 10,000 / 10,000 </a:t>
            </a:r>
            <a:r>
              <a:rPr lang="en-US" sz="1600" dirty="0">
                <a:sym typeface="Wingdings" pitchFamily="2" charset="2"/>
              </a:rPr>
              <a:t> 98/1/1 % split</a:t>
            </a:r>
            <a:endParaRPr 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C7F881-4481-1546-A508-6BE13928B9B0}"/>
              </a:ext>
            </a:extLst>
          </p:cNvPr>
          <p:cNvSpPr txBox="1"/>
          <p:nvPr/>
        </p:nvSpPr>
        <p:spPr>
          <a:xfrm>
            <a:off x="3608739" y="5321452"/>
            <a:ext cx="4041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Or 99.5/.25/.25 %, 99.5/.4/.1 % split</a:t>
            </a:r>
          </a:p>
        </p:txBody>
      </p:sp>
    </p:spTree>
    <p:extLst>
      <p:ext uri="{BB962C8B-B14F-4D97-AF65-F5344CB8AC3E}">
        <p14:creationId xmlns:p14="http://schemas.microsoft.com/office/powerpoint/2010/main" val="208755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F13F6-5DA9-D94B-B87F-53B467CD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Mismatched train/test distribution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1789BC-C988-7B4F-9C6D-ACA8C1128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8D832-B195-A740-ACA3-2277AFE12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F7110D-708B-AF4F-8648-2AAB737D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6533DA-15E9-4F42-80EF-7B32B6E51ED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Modern deep learning (deep neural networks) models trained on different train and test distributions.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63A960E-3696-734A-90CA-A514DE67BA02}"/>
              </a:ext>
            </a:extLst>
          </p:cNvPr>
          <p:cNvGrpSpPr/>
          <p:nvPr/>
        </p:nvGrpSpPr>
        <p:grpSpPr>
          <a:xfrm>
            <a:off x="936346" y="2930957"/>
            <a:ext cx="2275027" cy="1514246"/>
            <a:chOff x="1046074" y="2450592"/>
            <a:chExt cx="2275027" cy="151424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15618E-180F-3B4F-B4A8-FF68B5501885}"/>
                </a:ext>
              </a:extLst>
            </p:cNvPr>
            <p:cNvSpPr/>
            <p:nvPr/>
          </p:nvSpPr>
          <p:spPr>
            <a:xfrm>
              <a:off x="1046074" y="2450592"/>
              <a:ext cx="2275027" cy="151424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4C815F-4638-6D49-B7EE-7A54E5307DF1}"/>
                </a:ext>
              </a:extLst>
            </p:cNvPr>
            <p:cNvSpPr txBox="1"/>
            <p:nvPr/>
          </p:nvSpPr>
          <p:spPr>
            <a:xfrm>
              <a:off x="1309422" y="2607550"/>
              <a:ext cx="18653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Training set: millions of images of fish crawled from web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4A04C3-448B-4A4D-9B70-82D1D6086F59}"/>
              </a:ext>
            </a:extLst>
          </p:cNvPr>
          <p:cNvSpPr txBox="1"/>
          <p:nvPr/>
        </p:nvSpPr>
        <p:spPr>
          <a:xfrm>
            <a:off x="822961" y="2277264"/>
            <a:ext cx="44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Task: predict fish species from fish image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631F30-BF08-1645-A567-511B53C385E9}"/>
              </a:ext>
            </a:extLst>
          </p:cNvPr>
          <p:cNvGrpSpPr/>
          <p:nvPr/>
        </p:nvGrpSpPr>
        <p:grpSpPr>
          <a:xfrm>
            <a:off x="4811573" y="2930957"/>
            <a:ext cx="2275027" cy="1514246"/>
            <a:chOff x="1046074" y="2450592"/>
            <a:chExt cx="2275027" cy="151424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921898-A2F1-DE4C-AF66-5550233AE20A}"/>
                </a:ext>
              </a:extLst>
            </p:cNvPr>
            <p:cNvSpPr/>
            <p:nvPr/>
          </p:nvSpPr>
          <p:spPr>
            <a:xfrm>
              <a:off x="1046074" y="2450592"/>
              <a:ext cx="2275027" cy="151424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15BAFD-F995-2F44-9EE9-B22FF6B795C2}"/>
                </a:ext>
              </a:extLst>
            </p:cNvPr>
            <p:cNvSpPr txBox="1"/>
            <p:nvPr/>
          </p:nvSpPr>
          <p:spPr>
            <a:xfrm>
              <a:off x="1250899" y="2746049"/>
              <a:ext cx="18653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Dev/test sets: images uploaded by users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FBA8157-BD7B-3E4B-8588-9FC46B0ED4B5}"/>
              </a:ext>
            </a:extLst>
          </p:cNvPr>
          <p:cNvSpPr txBox="1"/>
          <p:nvPr/>
        </p:nvSpPr>
        <p:spPr>
          <a:xfrm>
            <a:off x="1199694" y="4614773"/>
            <a:ext cx="1836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High quality images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03DB6E-F760-0141-8401-EDF2A7705818}"/>
              </a:ext>
            </a:extLst>
          </p:cNvPr>
          <p:cNvSpPr txBox="1"/>
          <p:nvPr/>
        </p:nvSpPr>
        <p:spPr>
          <a:xfrm>
            <a:off x="5031028" y="4614773"/>
            <a:ext cx="1836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Blur, low quality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C0437F-6297-FC4E-8812-32BF8D2111AC}"/>
              </a:ext>
            </a:extLst>
          </p:cNvPr>
          <p:cNvSpPr txBox="1"/>
          <p:nvPr/>
        </p:nvSpPr>
        <p:spPr>
          <a:xfrm>
            <a:off x="625449" y="5202390"/>
            <a:ext cx="831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Rule-of-thumb</a:t>
            </a:r>
            <a:r>
              <a:rPr lang="en-US" dirty="0"/>
              <a:t>: make sure that the dev and test sets are from the same distribution.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C1A4D9-AECA-3A47-B91B-21C67641377D}"/>
              </a:ext>
            </a:extLst>
          </p:cNvPr>
          <p:cNvSpPr txBox="1"/>
          <p:nvPr/>
        </p:nvSpPr>
        <p:spPr>
          <a:xfrm>
            <a:off x="625449" y="5679675"/>
            <a:ext cx="736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might be okay to not have a test set, but may cause </a:t>
            </a:r>
            <a:r>
              <a:rPr lang="en-US" b="1" dirty="0"/>
              <a:t>overfitting</a:t>
            </a:r>
            <a:r>
              <a:rPr lang="en-US" dirty="0"/>
              <a:t> to dev set</a:t>
            </a:r>
          </a:p>
        </p:txBody>
      </p:sp>
    </p:spTree>
    <p:extLst>
      <p:ext uri="{BB962C8B-B14F-4D97-AF65-F5344CB8AC3E}">
        <p14:creationId xmlns:p14="http://schemas.microsoft.com/office/powerpoint/2010/main" val="398558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0BFF4-6AEA-AF42-8665-CC68CAAFB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metrics for regression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E68995-582D-DD4E-80D6-731146796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966280-2001-124D-A4BD-0C9F724A2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20F34-E323-2349-A585-E73B0C5D6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592F0C0-3F28-1A42-AC77-30E3347D48E0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b="0" dirty="0"/>
                  <a:t>Training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 is a real number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Test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Performance on single example in test set</a:t>
                </a:r>
              </a:p>
              <a:p>
                <a:pPr lvl="1"/>
                <a:r>
                  <a:rPr lang="en-US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L1 error: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endParaRPr lang="en-US" sz="2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L2 error: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1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1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1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  <m:r>
                          <a:rPr lang="en-US" sz="2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1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1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Performance on the whole test set</a:t>
                </a:r>
              </a:p>
              <a:p>
                <a:pPr lvl="1"/>
                <a:r>
                  <a:rPr lang="en-US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Average L1/L2 error</a:t>
                </a:r>
              </a:p>
              <a:p>
                <a:pPr lvl="1"/>
                <a:r>
                  <a:rPr lang="en-US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Standard deviation of L1/L2 error</a:t>
                </a:r>
                <a:endParaRPr lang="en-US" sz="21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592F0C0-3F28-1A42-AC77-30E3347D48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617" t="-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082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8ADA-FD40-6041-9394-FF6169519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metrics for classification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0736E9-410E-8840-B924-C932C67B1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E229BE-A7BB-0946-AE25-B86BA19AC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E3D9B-0981-6847-A145-0575C646A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F0F8520-C901-7C48-9626-A544CB526338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493776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Binary classification</a:t>
                </a:r>
              </a:p>
              <a:p>
                <a:r>
                  <a:rPr lang="en-US" sz="2400" dirty="0"/>
                  <a:t>Logistic regression model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1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=1)</m:t>
                    </m:r>
                  </m:oMath>
                </a14:m>
                <a:endParaRPr lang="en-US" sz="2100" dirty="0"/>
              </a:p>
              <a:p>
                <a:pPr lvl="1"/>
                <a:r>
                  <a:rPr lang="en-US" sz="2100" dirty="0"/>
                  <a:t>Pick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sz="2100" dirty="0"/>
                  <a:t> as threshold</a:t>
                </a:r>
              </a:p>
              <a:p>
                <a:pPr lvl="1"/>
                <a:endParaRPr lang="en-US" sz="21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F0F8520-C901-7C48-9626-A544CB5263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4937760"/>
              </a:xfrm>
              <a:blipFill>
                <a:blip r:embed="rId2"/>
                <a:stretch>
                  <a:fillRect l="-617" t="-1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0652509B-4340-6F4C-8D5D-61BA6979A277}"/>
              </a:ext>
            </a:extLst>
          </p:cNvPr>
          <p:cNvGrpSpPr/>
          <p:nvPr/>
        </p:nvGrpSpPr>
        <p:grpSpPr>
          <a:xfrm>
            <a:off x="428065" y="3048459"/>
            <a:ext cx="8350623" cy="1147023"/>
            <a:chOff x="428065" y="3048459"/>
            <a:chExt cx="8350623" cy="114702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C8E2D2C-794B-934A-AC95-F13F03EAD5A1}"/>
                </a:ext>
              </a:extLst>
            </p:cNvPr>
            <p:cNvCxnSpPr/>
            <p:nvPr/>
          </p:nvCxnSpPr>
          <p:spPr>
            <a:xfrm>
              <a:off x="1371600" y="3827929"/>
              <a:ext cx="637390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18D22EF-0737-3A41-A0EF-A02970AB91AD}"/>
                </a:ext>
              </a:extLst>
            </p:cNvPr>
            <p:cNvSpPr/>
            <p:nvPr/>
          </p:nvSpPr>
          <p:spPr>
            <a:xfrm>
              <a:off x="5011270" y="3742764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9B17991-19FD-944B-8046-86EA3E71864F}"/>
                </a:ext>
              </a:extLst>
            </p:cNvPr>
            <p:cNvSpPr/>
            <p:nvPr/>
          </p:nvSpPr>
          <p:spPr>
            <a:xfrm>
              <a:off x="5351928" y="3742763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DD4F6B-02CA-1E41-9B9F-FA16C1B5F563}"/>
                </a:ext>
              </a:extLst>
            </p:cNvPr>
            <p:cNvSpPr/>
            <p:nvPr/>
          </p:nvSpPr>
          <p:spPr>
            <a:xfrm>
              <a:off x="5540186" y="3742764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EC5C6F-DE3E-8944-B883-96096CF67626}"/>
                </a:ext>
              </a:extLst>
            </p:cNvPr>
            <p:cNvSpPr/>
            <p:nvPr/>
          </p:nvSpPr>
          <p:spPr>
            <a:xfrm>
              <a:off x="5844989" y="3742763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64918BD-64F0-254F-8648-AD48231E40C8}"/>
                </a:ext>
              </a:extLst>
            </p:cNvPr>
            <p:cNvSpPr/>
            <p:nvPr/>
          </p:nvSpPr>
          <p:spPr>
            <a:xfrm>
              <a:off x="6033246" y="3747245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665F74-264D-E040-95E8-D7D1F6E6CE07}"/>
                </a:ext>
              </a:extLst>
            </p:cNvPr>
            <p:cNvSpPr/>
            <p:nvPr/>
          </p:nvSpPr>
          <p:spPr>
            <a:xfrm>
              <a:off x="6212541" y="3747244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BFCB3A-D456-1E47-AFB2-5A04AB78C7E4}"/>
                </a:ext>
              </a:extLst>
            </p:cNvPr>
            <p:cNvSpPr/>
            <p:nvPr/>
          </p:nvSpPr>
          <p:spPr>
            <a:xfrm>
              <a:off x="6463554" y="3747245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172EF0F-C9E8-A141-BCDB-F84E4F06CEE1}"/>
                </a:ext>
              </a:extLst>
            </p:cNvPr>
            <p:cNvSpPr/>
            <p:nvPr/>
          </p:nvSpPr>
          <p:spPr>
            <a:xfrm>
              <a:off x="6598024" y="3747244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D996F88-85A2-FF42-8520-A17FF64A6536}"/>
                </a:ext>
              </a:extLst>
            </p:cNvPr>
            <p:cNvSpPr/>
            <p:nvPr/>
          </p:nvSpPr>
          <p:spPr>
            <a:xfrm>
              <a:off x="6786281" y="3742764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8965FAE-3E4A-0A49-A2FC-5294FCFC30EB}"/>
                </a:ext>
              </a:extLst>
            </p:cNvPr>
            <p:cNvSpPr/>
            <p:nvPr/>
          </p:nvSpPr>
          <p:spPr>
            <a:xfrm>
              <a:off x="7153834" y="3742763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BB9E685-4E79-2248-9835-2AE5F0DA821D}"/>
                </a:ext>
              </a:extLst>
            </p:cNvPr>
            <p:cNvSpPr/>
            <p:nvPr/>
          </p:nvSpPr>
          <p:spPr>
            <a:xfrm>
              <a:off x="7342092" y="3742764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B0A201-5E34-F145-8524-F6C95F0839CB}"/>
                </a:ext>
              </a:extLst>
            </p:cNvPr>
            <p:cNvSpPr/>
            <p:nvPr/>
          </p:nvSpPr>
          <p:spPr>
            <a:xfrm>
              <a:off x="7521387" y="3742763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704CF4E-E073-0041-BA59-04A1D20E83CB}"/>
                </a:ext>
              </a:extLst>
            </p:cNvPr>
            <p:cNvSpPr/>
            <p:nvPr/>
          </p:nvSpPr>
          <p:spPr>
            <a:xfrm>
              <a:off x="1434354" y="3738280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08987CC-36AB-5E4C-99FF-1764665E2C49}"/>
                </a:ext>
              </a:extLst>
            </p:cNvPr>
            <p:cNvSpPr/>
            <p:nvPr/>
          </p:nvSpPr>
          <p:spPr>
            <a:xfrm>
              <a:off x="1613649" y="3738279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98DB116-F65A-9549-8C14-1B13B60D52FE}"/>
                </a:ext>
              </a:extLst>
            </p:cNvPr>
            <p:cNvSpPr/>
            <p:nvPr/>
          </p:nvSpPr>
          <p:spPr>
            <a:xfrm>
              <a:off x="1981202" y="3738279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B4E325F-E5CF-0048-BEAE-8D7CD11F72BC}"/>
                </a:ext>
              </a:extLst>
            </p:cNvPr>
            <p:cNvSpPr/>
            <p:nvPr/>
          </p:nvSpPr>
          <p:spPr>
            <a:xfrm>
              <a:off x="2169459" y="3742761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30CBF99-C756-DA46-AA37-3BB4C731FB42}"/>
                </a:ext>
              </a:extLst>
            </p:cNvPr>
            <p:cNvSpPr/>
            <p:nvPr/>
          </p:nvSpPr>
          <p:spPr>
            <a:xfrm>
              <a:off x="2402544" y="3742760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AE01DBE-E5D5-714D-BC1F-2BF02D6796DB}"/>
                </a:ext>
              </a:extLst>
            </p:cNvPr>
            <p:cNvSpPr/>
            <p:nvPr/>
          </p:nvSpPr>
          <p:spPr>
            <a:xfrm>
              <a:off x="2492187" y="3742761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A6B973B-E16B-4C4A-8A3D-778E4DD7408D}"/>
                </a:ext>
              </a:extLst>
            </p:cNvPr>
            <p:cNvSpPr/>
            <p:nvPr/>
          </p:nvSpPr>
          <p:spPr>
            <a:xfrm>
              <a:off x="2734236" y="3742760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6740F1A-4D70-2046-8352-EA640A21477A}"/>
                </a:ext>
              </a:extLst>
            </p:cNvPr>
            <p:cNvSpPr/>
            <p:nvPr/>
          </p:nvSpPr>
          <p:spPr>
            <a:xfrm>
              <a:off x="2967318" y="3738280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7BD0A3A-50BF-F54F-9DD0-9C2E7E8C5EB1}"/>
                </a:ext>
              </a:extLst>
            </p:cNvPr>
            <p:cNvSpPr/>
            <p:nvPr/>
          </p:nvSpPr>
          <p:spPr>
            <a:xfrm>
              <a:off x="3263156" y="3738279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F96EB5-E9C6-2C46-A49C-D594F9761BF5}"/>
                </a:ext>
              </a:extLst>
            </p:cNvPr>
            <p:cNvSpPr/>
            <p:nvPr/>
          </p:nvSpPr>
          <p:spPr>
            <a:xfrm>
              <a:off x="3550025" y="3738280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6AA7086-1E8A-F344-9BBB-27EFE48A40D2}"/>
                </a:ext>
              </a:extLst>
            </p:cNvPr>
            <p:cNvSpPr/>
            <p:nvPr/>
          </p:nvSpPr>
          <p:spPr>
            <a:xfrm>
              <a:off x="3935509" y="3738279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A12DD26-3C89-0F4B-8224-A17F4A5BFFA0}"/>
                </a:ext>
              </a:extLst>
            </p:cNvPr>
            <p:cNvSpPr/>
            <p:nvPr/>
          </p:nvSpPr>
          <p:spPr>
            <a:xfrm>
              <a:off x="1801906" y="3738279"/>
              <a:ext cx="170329" cy="17032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6F5F58-9405-6A41-A313-F858E8BB25C3}"/>
                </a:ext>
              </a:extLst>
            </p:cNvPr>
            <p:cNvSpPr/>
            <p:nvPr/>
          </p:nvSpPr>
          <p:spPr>
            <a:xfrm>
              <a:off x="6974540" y="3738278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B139484-28F0-884C-847B-CCF2066F4D93}"/>
                </a:ext>
              </a:extLst>
            </p:cNvPr>
            <p:cNvSpPr/>
            <p:nvPr/>
          </p:nvSpPr>
          <p:spPr>
            <a:xfrm>
              <a:off x="6333567" y="3747243"/>
              <a:ext cx="170329" cy="1703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F882D37-A4A9-424C-897C-D7B528ED2466}"/>
                </a:ext>
              </a:extLst>
            </p:cNvPr>
            <p:cNvCxnSpPr/>
            <p:nvPr/>
          </p:nvCxnSpPr>
          <p:spPr>
            <a:xfrm>
              <a:off x="4558553" y="3388659"/>
              <a:ext cx="0" cy="806823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12863FB-BF9B-9E46-ADA9-3CD8DCDBADED}"/>
                    </a:ext>
                  </a:extLst>
                </p:cNvPr>
                <p:cNvSpPr txBox="1"/>
                <p:nvPr/>
              </p:nvSpPr>
              <p:spPr>
                <a:xfrm>
                  <a:off x="4040841" y="3048459"/>
                  <a:ext cx="1062317" cy="3222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12863FB-BF9B-9E46-ADA9-3CD8DCDBAD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0841" y="3048459"/>
                  <a:ext cx="1062317" cy="322268"/>
                </a:xfrm>
                <a:prstGeom prst="rect">
                  <a:avLst/>
                </a:prstGeom>
                <a:blipFill>
                  <a:blip r:embed="rId3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450CA73-1646-6745-9BEB-2F61AF40CFAC}"/>
                    </a:ext>
                  </a:extLst>
                </p:cNvPr>
                <p:cNvSpPr txBox="1"/>
                <p:nvPr/>
              </p:nvSpPr>
              <p:spPr>
                <a:xfrm>
                  <a:off x="7716371" y="3630936"/>
                  <a:ext cx="1062317" cy="3222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450CA73-1646-6745-9BEB-2F61AF40CF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6371" y="3630936"/>
                  <a:ext cx="1062317" cy="322268"/>
                </a:xfrm>
                <a:prstGeom prst="rect">
                  <a:avLst/>
                </a:prstGeom>
                <a:blipFill>
                  <a:blip r:embed="rId4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525A033-C704-6942-8C98-06471D3D6B2F}"/>
                    </a:ext>
                  </a:extLst>
                </p:cNvPr>
                <p:cNvSpPr txBox="1"/>
                <p:nvPr/>
              </p:nvSpPr>
              <p:spPr>
                <a:xfrm>
                  <a:off x="428065" y="3671273"/>
                  <a:ext cx="1062317" cy="3222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525A033-C704-6942-8C98-06471D3D6B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065" y="3671273"/>
                  <a:ext cx="1062317" cy="322268"/>
                </a:xfrm>
                <a:prstGeom prst="rect">
                  <a:avLst/>
                </a:prstGeom>
                <a:blipFill>
                  <a:blip r:embed="rId5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0697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0BB2-5DD7-3048-96F5-86031C40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E0DAC5-5D3D-F346-85A0-FCF23487C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254CC-63B0-354C-BE08-24E0496CF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41800-66AD-BE45-8141-2B9E003FA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7C4ED0-60C3-944D-8945-17E9F6415D57}"/>
              </a:ext>
            </a:extLst>
          </p:cNvPr>
          <p:cNvCxnSpPr/>
          <p:nvPr/>
        </p:nvCxnSpPr>
        <p:spPr>
          <a:xfrm>
            <a:off x="654422" y="3827929"/>
            <a:ext cx="63739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77C1A8-8AA1-BD4F-81F2-3B7028C80F2E}"/>
              </a:ext>
            </a:extLst>
          </p:cNvPr>
          <p:cNvSpPr/>
          <p:nvPr/>
        </p:nvSpPr>
        <p:spPr>
          <a:xfrm>
            <a:off x="4294092" y="3464858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80D904-9E57-9943-A22C-5B28816B88F1}"/>
              </a:ext>
            </a:extLst>
          </p:cNvPr>
          <p:cNvSpPr/>
          <p:nvPr/>
        </p:nvSpPr>
        <p:spPr>
          <a:xfrm>
            <a:off x="4634750" y="3464857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0BEEE5-AA9A-9B4D-BB6C-B4BAB6D9525A}"/>
              </a:ext>
            </a:extLst>
          </p:cNvPr>
          <p:cNvSpPr/>
          <p:nvPr/>
        </p:nvSpPr>
        <p:spPr>
          <a:xfrm>
            <a:off x="4823008" y="3464858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15B584-E45C-8940-976C-7230B9F13196}"/>
              </a:ext>
            </a:extLst>
          </p:cNvPr>
          <p:cNvSpPr/>
          <p:nvPr/>
        </p:nvSpPr>
        <p:spPr>
          <a:xfrm>
            <a:off x="5127811" y="3464857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B12AAE6-54C7-E641-960A-F7818FEEA1BB}"/>
              </a:ext>
            </a:extLst>
          </p:cNvPr>
          <p:cNvSpPr/>
          <p:nvPr/>
        </p:nvSpPr>
        <p:spPr>
          <a:xfrm>
            <a:off x="5316068" y="3469339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7E810D-C813-234B-84A4-6848C678A38D}"/>
              </a:ext>
            </a:extLst>
          </p:cNvPr>
          <p:cNvSpPr/>
          <p:nvPr/>
        </p:nvSpPr>
        <p:spPr>
          <a:xfrm>
            <a:off x="5495363" y="3469338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D77039-3320-CB45-A554-48FC336894E2}"/>
              </a:ext>
            </a:extLst>
          </p:cNvPr>
          <p:cNvSpPr/>
          <p:nvPr/>
        </p:nvSpPr>
        <p:spPr>
          <a:xfrm>
            <a:off x="5746376" y="3469339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6F8406-2EED-074C-9AF8-056A5AD81D4F}"/>
              </a:ext>
            </a:extLst>
          </p:cNvPr>
          <p:cNvSpPr/>
          <p:nvPr/>
        </p:nvSpPr>
        <p:spPr>
          <a:xfrm>
            <a:off x="5880846" y="3469338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E238C15-9CBE-AE47-9899-B7D7A9FD0FC7}"/>
              </a:ext>
            </a:extLst>
          </p:cNvPr>
          <p:cNvSpPr/>
          <p:nvPr/>
        </p:nvSpPr>
        <p:spPr>
          <a:xfrm>
            <a:off x="6069103" y="3464858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0FCC516-F789-A745-83C3-7358B2CE3BFF}"/>
              </a:ext>
            </a:extLst>
          </p:cNvPr>
          <p:cNvSpPr/>
          <p:nvPr/>
        </p:nvSpPr>
        <p:spPr>
          <a:xfrm>
            <a:off x="6436656" y="3464857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B542ACE-3971-444C-9B2D-0038DCEED9FD}"/>
              </a:ext>
            </a:extLst>
          </p:cNvPr>
          <p:cNvSpPr/>
          <p:nvPr/>
        </p:nvSpPr>
        <p:spPr>
          <a:xfrm>
            <a:off x="6624914" y="3464858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32F8DE5-9F7F-5844-A624-4028B005129B}"/>
              </a:ext>
            </a:extLst>
          </p:cNvPr>
          <p:cNvSpPr/>
          <p:nvPr/>
        </p:nvSpPr>
        <p:spPr>
          <a:xfrm>
            <a:off x="6804209" y="3464857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3032AC6-6B69-9C45-B7F0-A34593AD05E4}"/>
              </a:ext>
            </a:extLst>
          </p:cNvPr>
          <p:cNvSpPr/>
          <p:nvPr/>
        </p:nvSpPr>
        <p:spPr>
          <a:xfrm>
            <a:off x="717176" y="3998258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686338D-6E49-3B41-AA33-2D49E4A2E786}"/>
              </a:ext>
            </a:extLst>
          </p:cNvPr>
          <p:cNvSpPr/>
          <p:nvPr/>
        </p:nvSpPr>
        <p:spPr>
          <a:xfrm>
            <a:off x="896471" y="3998257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98FFF6-A4B6-C24D-BB97-0B66C3357ADE}"/>
              </a:ext>
            </a:extLst>
          </p:cNvPr>
          <p:cNvSpPr/>
          <p:nvPr/>
        </p:nvSpPr>
        <p:spPr>
          <a:xfrm>
            <a:off x="1264024" y="3998257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96FF87F-B046-2C46-A04C-60377B889B12}"/>
              </a:ext>
            </a:extLst>
          </p:cNvPr>
          <p:cNvSpPr/>
          <p:nvPr/>
        </p:nvSpPr>
        <p:spPr>
          <a:xfrm>
            <a:off x="1452281" y="4002739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5714F2C-0458-D94B-876C-5CCDED20DD20}"/>
              </a:ext>
            </a:extLst>
          </p:cNvPr>
          <p:cNvSpPr/>
          <p:nvPr/>
        </p:nvSpPr>
        <p:spPr>
          <a:xfrm>
            <a:off x="1685366" y="4002738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A92DCC0-25FC-AB4D-8949-65854251C701}"/>
              </a:ext>
            </a:extLst>
          </p:cNvPr>
          <p:cNvSpPr/>
          <p:nvPr/>
        </p:nvSpPr>
        <p:spPr>
          <a:xfrm>
            <a:off x="1775009" y="4002739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0CA5F3D-BF0D-2D42-8CC8-062E0C9379CB}"/>
              </a:ext>
            </a:extLst>
          </p:cNvPr>
          <p:cNvSpPr/>
          <p:nvPr/>
        </p:nvSpPr>
        <p:spPr>
          <a:xfrm>
            <a:off x="2017058" y="4002738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C05DE8-52F1-C042-B6B8-3B8E056F42E3}"/>
              </a:ext>
            </a:extLst>
          </p:cNvPr>
          <p:cNvSpPr/>
          <p:nvPr/>
        </p:nvSpPr>
        <p:spPr>
          <a:xfrm>
            <a:off x="2250140" y="3998258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1A544ED-9AF9-4A41-B02B-7342CAD081D4}"/>
              </a:ext>
            </a:extLst>
          </p:cNvPr>
          <p:cNvSpPr/>
          <p:nvPr/>
        </p:nvSpPr>
        <p:spPr>
          <a:xfrm>
            <a:off x="2545978" y="3998257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49FC495-1D8A-264B-9DCB-0A55B542E212}"/>
              </a:ext>
            </a:extLst>
          </p:cNvPr>
          <p:cNvSpPr/>
          <p:nvPr/>
        </p:nvSpPr>
        <p:spPr>
          <a:xfrm>
            <a:off x="2832847" y="3998258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CD7154-D951-DC48-B24E-E7E1B8B4BE30}"/>
              </a:ext>
            </a:extLst>
          </p:cNvPr>
          <p:cNvSpPr/>
          <p:nvPr/>
        </p:nvSpPr>
        <p:spPr>
          <a:xfrm>
            <a:off x="3218331" y="3998257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B09A2F8-B0F8-5841-9974-4C3C798AE451}"/>
              </a:ext>
            </a:extLst>
          </p:cNvPr>
          <p:cNvSpPr/>
          <p:nvPr/>
        </p:nvSpPr>
        <p:spPr>
          <a:xfrm>
            <a:off x="1084728" y="3460373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83C3526-73CB-0946-AE6F-9B70D024C5A9}"/>
              </a:ext>
            </a:extLst>
          </p:cNvPr>
          <p:cNvSpPr/>
          <p:nvPr/>
        </p:nvSpPr>
        <p:spPr>
          <a:xfrm>
            <a:off x="6257362" y="3998256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14AB5BF-75FF-E042-BBB1-337D8CCC0AB9}"/>
              </a:ext>
            </a:extLst>
          </p:cNvPr>
          <p:cNvSpPr/>
          <p:nvPr/>
        </p:nvSpPr>
        <p:spPr>
          <a:xfrm>
            <a:off x="5616389" y="4007221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B35D65-81F5-8A4F-A739-E82F20B696C8}"/>
                  </a:ext>
                </a:extLst>
              </p:cNvPr>
              <p:cNvSpPr txBox="1"/>
              <p:nvPr/>
            </p:nvSpPr>
            <p:spPr>
              <a:xfrm>
                <a:off x="6996951" y="3102017"/>
                <a:ext cx="1062317" cy="322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B35D65-81F5-8A4F-A739-E82F20B69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951" y="3102017"/>
                <a:ext cx="1062317" cy="322268"/>
              </a:xfrm>
              <a:prstGeom prst="rect">
                <a:avLst/>
              </a:prstGeom>
              <a:blipFill>
                <a:blip r:embed="rId2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D9D872-E982-1844-B20E-76359AB9B091}"/>
                  </a:ext>
                </a:extLst>
              </p:cNvPr>
              <p:cNvSpPr txBox="1"/>
              <p:nvPr/>
            </p:nvSpPr>
            <p:spPr>
              <a:xfrm>
                <a:off x="6996948" y="4411466"/>
                <a:ext cx="1062317" cy="322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D9D872-E982-1844-B20E-76359AB9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948" y="4411466"/>
                <a:ext cx="1062317" cy="322268"/>
              </a:xfrm>
              <a:prstGeom prst="rect">
                <a:avLst/>
              </a:prstGeom>
              <a:blipFill>
                <a:blip r:embed="rId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E2F90DA-9B41-B647-9D53-582D066C6C03}"/>
              </a:ext>
            </a:extLst>
          </p:cNvPr>
          <p:cNvCxnSpPr>
            <a:cxnSpLocks/>
          </p:cNvCxnSpPr>
          <p:nvPr/>
        </p:nvCxnSpPr>
        <p:spPr>
          <a:xfrm>
            <a:off x="643217" y="2447364"/>
            <a:ext cx="63851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6B68908-CA85-F74C-9DB9-796D8299DA9F}"/>
              </a:ext>
            </a:extLst>
          </p:cNvPr>
          <p:cNvCxnSpPr/>
          <p:nvPr/>
        </p:nvCxnSpPr>
        <p:spPr>
          <a:xfrm>
            <a:off x="654422" y="5038164"/>
            <a:ext cx="63739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1A655D-D4D8-6F44-83EF-2A61075FAEFC}"/>
              </a:ext>
            </a:extLst>
          </p:cNvPr>
          <p:cNvCxnSpPr/>
          <p:nvPr/>
        </p:nvCxnSpPr>
        <p:spPr>
          <a:xfrm>
            <a:off x="654422" y="2447364"/>
            <a:ext cx="0" cy="25818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5ED458B-FEB0-2C43-9F8F-1D1D92B20A07}"/>
              </a:ext>
            </a:extLst>
          </p:cNvPr>
          <p:cNvCxnSpPr/>
          <p:nvPr/>
        </p:nvCxnSpPr>
        <p:spPr>
          <a:xfrm>
            <a:off x="7028328" y="2456787"/>
            <a:ext cx="0" cy="25818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AA689B7-BDDE-3A41-8FD3-686EC5EFE5CB}"/>
              </a:ext>
            </a:extLst>
          </p:cNvPr>
          <p:cNvSpPr txBox="1"/>
          <p:nvPr/>
        </p:nvSpPr>
        <p:spPr>
          <a:xfrm>
            <a:off x="4464421" y="1631576"/>
            <a:ext cx="225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3C5CA78-C410-D747-9A16-5C2878D14527}"/>
                  </a:ext>
                </a:extLst>
              </p:cNvPr>
              <p:cNvSpPr txBox="1"/>
              <p:nvPr/>
            </p:nvSpPr>
            <p:spPr>
              <a:xfrm>
                <a:off x="5006786" y="1950287"/>
                <a:ext cx="1062317" cy="322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&gt;0.5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3C5CA78-C410-D747-9A16-5C2878D14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86" y="1950287"/>
                <a:ext cx="1062317" cy="322268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1C366F46-51D0-5A44-A370-DB7CE184BA22}"/>
              </a:ext>
            </a:extLst>
          </p:cNvPr>
          <p:cNvSpPr txBox="1"/>
          <p:nvPr/>
        </p:nvSpPr>
        <p:spPr>
          <a:xfrm>
            <a:off x="1281957" y="1631576"/>
            <a:ext cx="225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739BE7C-875B-6A4B-ADE9-AAE0BACA9443}"/>
                  </a:ext>
                </a:extLst>
              </p:cNvPr>
              <p:cNvSpPr txBox="1"/>
              <p:nvPr/>
            </p:nvSpPr>
            <p:spPr>
              <a:xfrm>
                <a:off x="1685366" y="1950287"/>
                <a:ext cx="1062317" cy="322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739BE7C-875B-6A4B-ADE9-AAE0BACA9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366" y="1950287"/>
                <a:ext cx="1062317" cy="322268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DA8C3ED5-2DF0-4C4C-827F-136A5BF22E37}"/>
              </a:ext>
            </a:extLst>
          </p:cNvPr>
          <p:cNvSpPr txBox="1"/>
          <p:nvPr/>
        </p:nvSpPr>
        <p:spPr>
          <a:xfrm>
            <a:off x="7082119" y="2732685"/>
            <a:ext cx="225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label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6543941-F834-7649-A0A8-3108F1178BF9}"/>
              </a:ext>
            </a:extLst>
          </p:cNvPr>
          <p:cNvSpPr txBox="1"/>
          <p:nvPr/>
        </p:nvSpPr>
        <p:spPr>
          <a:xfrm>
            <a:off x="7082119" y="4028001"/>
            <a:ext cx="225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label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D4345E3-7B25-5048-A049-9B735B94CF14}"/>
              </a:ext>
            </a:extLst>
          </p:cNvPr>
          <p:cNvCxnSpPr/>
          <p:nvPr/>
        </p:nvCxnSpPr>
        <p:spPr>
          <a:xfrm>
            <a:off x="3844735" y="2456328"/>
            <a:ext cx="0" cy="25818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E0B88D0-979A-1846-A55D-2935C8C1B960}"/>
              </a:ext>
            </a:extLst>
          </p:cNvPr>
          <p:cNvSpPr txBox="1"/>
          <p:nvPr/>
        </p:nvSpPr>
        <p:spPr>
          <a:xfrm>
            <a:off x="5936877" y="2646839"/>
            <a:ext cx="878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484265-BEF1-A045-BF8A-F1CDAF3BD26F}"/>
              </a:ext>
            </a:extLst>
          </p:cNvPr>
          <p:cNvSpPr txBox="1"/>
          <p:nvPr/>
        </p:nvSpPr>
        <p:spPr>
          <a:xfrm>
            <a:off x="6051175" y="4318738"/>
            <a:ext cx="878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C05B53C-5C2C-B343-AC49-9720343D35CF}"/>
              </a:ext>
            </a:extLst>
          </p:cNvPr>
          <p:cNvSpPr txBox="1"/>
          <p:nvPr/>
        </p:nvSpPr>
        <p:spPr>
          <a:xfrm>
            <a:off x="962309" y="2727519"/>
            <a:ext cx="878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538012A-5490-8447-872B-BA81E39C8C6C}"/>
              </a:ext>
            </a:extLst>
          </p:cNvPr>
          <p:cNvSpPr txBox="1"/>
          <p:nvPr/>
        </p:nvSpPr>
        <p:spPr>
          <a:xfrm>
            <a:off x="964890" y="4393212"/>
            <a:ext cx="878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56574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1" grpId="0"/>
      <p:bldP spid="52" grpId="0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C64F1-58BD-224E-B589-5BB0CA48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matric: True Positives (TP)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7112C8-D625-A946-A1F3-567746159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7B880B-F028-2C43-8D1D-0885EDCDD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C9CAB9-A90B-E04B-A011-D14BF853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4B8B4A-B1F0-3D4C-BD4F-E724CC404778}"/>
              </a:ext>
            </a:extLst>
          </p:cNvPr>
          <p:cNvCxnSpPr/>
          <p:nvPr/>
        </p:nvCxnSpPr>
        <p:spPr>
          <a:xfrm>
            <a:off x="904514" y="3273036"/>
            <a:ext cx="63739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1675C1B-F616-D642-AE17-B0C2C3B1FF1A}"/>
              </a:ext>
            </a:extLst>
          </p:cNvPr>
          <p:cNvSpPr/>
          <p:nvPr/>
        </p:nvSpPr>
        <p:spPr>
          <a:xfrm>
            <a:off x="4544184" y="2909965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573A45-DFA5-0F4B-9B80-8D3AF8BB4266}"/>
              </a:ext>
            </a:extLst>
          </p:cNvPr>
          <p:cNvSpPr/>
          <p:nvPr/>
        </p:nvSpPr>
        <p:spPr>
          <a:xfrm>
            <a:off x="4884842" y="2909964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B051554-3616-D543-9BD8-004C11AB9DAD}"/>
              </a:ext>
            </a:extLst>
          </p:cNvPr>
          <p:cNvSpPr/>
          <p:nvPr/>
        </p:nvSpPr>
        <p:spPr>
          <a:xfrm>
            <a:off x="5073100" y="2909965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44F5DB-F4C0-2E4B-A6F8-40DB9D8E6E6C}"/>
              </a:ext>
            </a:extLst>
          </p:cNvPr>
          <p:cNvSpPr/>
          <p:nvPr/>
        </p:nvSpPr>
        <p:spPr>
          <a:xfrm>
            <a:off x="5377903" y="2909964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A4C49B7-FE86-6C45-B227-CBF3F5354C2D}"/>
              </a:ext>
            </a:extLst>
          </p:cNvPr>
          <p:cNvSpPr/>
          <p:nvPr/>
        </p:nvSpPr>
        <p:spPr>
          <a:xfrm>
            <a:off x="5566160" y="2914446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4205A6-936B-4448-9D54-5EFE1EE084E1}"/>
              </a:ext>
            </a:extLst>
          </p:cNvPr>
          <p:cNvSpPr/>
          <p:nvPr/>
        </p:nvSpPr>
        <p:spPr>
          <a:xfrm>
            <a:off x="5745455" y="2914445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0061E9-8247-EC40-A549-02BDB9E06728}"/>
              </a:ext>
            </a:extLst>
          </p:cNvPr>
          <p:cNvSpPr/>
          <p:nvPr/>
        </p:nvSpPr>
        <p:spPr>
          <a:xfrm>
            <a:off x="5996468" y="2914446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872033E-9767-E34E-8761-84B63F25899E}"/>
              </a:ext>
            </a:extLst>
          </p:cNvPr>
          <p:cNvSpPr/>
          <p:nvPr/>
        </p:nvSpPr>
        <p:spPr>
          <a:xfrm>
            <a:off x="6130938" y="2914445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CFB784-1545-834D-8CDB-BFCA4EF3D5C5}"/>
              </a:ext>
            </a:extLst>
          </p:cNvPr>
          <p:cNvSpPr/>
          <p:nvPr/>
        </p:nvSpPr>
        <p:spPr>
          <a:xfrm>
            <a:off x="6319195" y="2909965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E056AB-BC1A-5545-88F0-8BBCE5249101}"/>
              </a:ext>
            </a:extLst>
          </p:cNvPr>
          <p:cNvSpPr/>
          <p:nvPr/>
        </p:nvSpPr>
        <p:spPr>
          <a:xfrm>
            <a:off x="6686748" y="2909964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0B9C5C-C931-6E44-86C9-59605323AF57}"/>
              </a:ext>
            </a:extLst>
          </p:cNvPr>
          <p:cNvSpPr/>
          <p:nvPr/>
        </p:nvSpPr>
        <p:spPr>
          <a:xfrm>
            <a:off x="6875006" y="2909965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ABA6800-2240-B34C-BB78-D91BAD1C5926}"/>
              </a:ext>
            </a:extLst>
          </p:cNvPr>
          <p:cNvSpPr/>
          <p:nvPr/>
        </p:nvSpPr>
        <p:spPr>
          <a:xfrm>
            <a:off x="7054301" y="2909964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52E102-A592-BC4C-90F8-3D590E7804FB}"/>
              </a:ext>
            </a:extLst>
          </p:cNvPr>
          <p:cNvSpPr/>
          <p:nvPr/>
        </p:nvSpPr>
        <p:spPr>
          <a:xfrm>
            <a:off x="967268" y="3443365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30C912-884E-4841-B6E1-DC571F01D1BD}"/>
              </a:ext>
            </a:extLst>
          </p:cNvPr>
          <p:cNvSpPr/>
          <p:nvPr/>
        </p:nvSpPr>
        <p:spPr>
          <a:xfrm>
            <a:off x="1146563" y="3443364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88C592-9A45-C94D-9B85-F3FF8D7C788E}"/>
              </a:ext>
            </a:extLst>
          </p:cNvPr>
          <p:cNvSpPr/>
          <p:nvPr/>
        </p:nvSpPr>
        <p:spPr>
          <a:xfrm>
            <a:off x="1514116" y="3443364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C88E3C-B0E2-9143-A1D3-4D442F9C59F3}"/>
              </a:ext>
            </a:extLst>
          </p:cNvPr>
          <p:cNvSpPr/>
          <p:nvPr/>
        </p:nvSpPr>
        <p:spPr>
          <a:xfrm>
            <a:off x="1702373" y="3447846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DC18EF3-43BE-934E-B6FF-CC15E12008C9}"/>
              </a:ext>
            </a:extLst>
          </p:cNvPr>
          <p:cNvSpPr/>
          <p:nvPr/>
        </p:nvSpPr>
        <p:spPr>
          <a:xfrm>
            <a:off x="1935458" y="3447845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FC7F772-9F30-8147-82D6-7A61DE072591}"/>
              </a:ext>
            </a:extLst>
          </p:cNvPr>
          <p:cNvSpPr/>
          <p:nvPr/>
        </p:nvSpPr>
        <p:spPr>
          <a:xfrm>
            <a:off x="2025101" y="3447846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6585A28-2780-894B-996E-17C65AF76047}"/>
              </a:ext>
            </a:extLst>
          </p:cNvPr>
          <p:cNvSpPr/>
          <p:nvPr/>
        </p:nvSpPr>
        <p:spPr>
          <a:xfrm>
            <a:off x="2267150" y="3447845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A5448AB-979C-8344-B2BC-FB82F4709536}"/>
              </a:ext>
            </a:extLst>
          </p:cNvPr>
          <p:cNvSpPr/>
          <p:nvPr/>
        </p:nvSpPr>
        <p:spPr>
          <a:xfrm>
            <a:off x="2500232" y="3443365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C7D99A6-CDE7-E142-8004-EEDE205ECF06}"/>
              </a:ext>
            </a:extLst>
          </p:cNvPr>
          <p:cNvSpPr/>
          <p:nvPr/>
        </p:nvSpPr>
        <p:spPr>
          <a:xfrm>
            <a:off x="2796070" y="3443364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7B1309-1EB7-464A-B3D5-EA7B5E4D39CA}"/>
              </a:ext>
            </a:extLst>
          </p:cNvPr>
          <p:cNvSpPr/>
          <p:nvPr/>
        </p:nvSpPr>
        <p:spPr>
          <a:xfrm>
            <a:off x="3082939" y="3443365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EA04CF1-E381-5244-BB54-5240298C0138}"/>
              </a:ext>
            </a:extLst>
          </p:cNvPr>
          <p:cNvSpPr/>
          <p:nvPr/>
        </p:nvSpPr>
        <p:spPr>
          <a:xfrm>
            <a:off x="3468423" y="3443364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5A003EA-234D-9147-8373-FB0AD8B82215}"/>
              </a:ext>
            </a:extLst>
          </p:cNvPr>
          <p:cNvSpPr/>
          <p:nvPr/>
        </p:nvSpPr>
        <p:spPr>
          <a:xfrm>
            <a:off x="1334820" y="2905480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E86AD8A-49F4-FE4E-B737-8954C0A3CEE3}"/>
              </a:ext>
            </a:extLst>
          </p:cNvPr>
          <p:cNvSpPr/>
          <p:nvPr/>
        </p:nvSpPr>
        <p:spPr>
          <a:xfrm>
            <a:off x="6507454" y="3443363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7671272-B65A-8047-B12D-2F443122EE27}"/>
              </a:ext>
            </a:extLst>
          </p:cNvPr>
          <p:cNvSpPr/>
          <p:nvPr/>
        </p:nvSpPr>
        <p:spPr>
          <a:xfrm>
            <a:off x="5866481" y="3452328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8608E0-DAF0-324C-9506-FA51C43A1411}"/>
              </a:ext>
            </a:extLst>
          </p:cNvPr>
          <p:cNvCxnSpPr>
            <a:cxnSpLocks/>
          </p:cNvCxnSpPr>
          <p:nvPr/>
        </p:nvCxnSpPr>
        <p:spPr>
          <a:xfrm>
            <a:off x="893309" y="1892471"/>
            <a:ext cx="63851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0456EF1-8105-3649-9ACC-21AC0FC80F00}"/>
              </a:ext>
            </a:extLst>
          </p:cNvPr>
          <p:cNvCxnSpPr/>
          <p:nvPr/>
        </p:nvCxnSpPr>
        <p:spPr>
          <a:xfrm>
            <a:off x="904514" y="4483271"/>
            <a:ext cx="63739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2FC9061-C722-BB45-9F0F-DDB75030438E}"/>
              </a:ext>
            </a:extLst>
          </p:cNvPr>
          <p:cNvCxnSpPr/>
          <p:nvPr/>
        </p:nvCxnSpPr>
        <p:spPr>
          <a:xfrm>
            <a:off x="904514" y="1892471"/>
            <a:ext cx="0" cy="25818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C6DC4D8-5677-AC49-B290-B58B9B607AE7}"/>
              </a:ext>
            </a:extLst>
          </p:cNvPr>
          <p:cNvCxnSpPr/>
          <p:nvPr/>
        </p:nvCxnSpPr>
        <p:spPr>
          <a:xfrm>
            <a:off x="7278420" y="1901894"/>
            <a:ext cx="0" cy="25818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35C94D0-C9CC-B94C-8035-2E8B8D213409}"/>
              </a:ext>
            </a:extLst>
          </p:cNvPr>
          <p:cNvSpPr txBox="1"/>
          <p:nvPr/>
        </p:nvSpPr>
        <p:spPr>
          <a:xfrm>
            <a:off x="4696924" y="1388433"/>
            <a:ext cx="225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prediction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227605-3C4E-A74D-9C13-A34057593AD7}"/>
              </a:ext>
            </a:extLst>
          </p:cNvPr>
          <p:cNvSpPr txBox="1"/>
          <p:nvPr/>
        </p:nvSpPr>
        <p:spPr>
          <a:xfrm>
            <a:off x="1505149" y="1394259"/>
            <a:ext cx="225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prediction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D94EAC-C350-254E-877E-1D0BC92BBF0D}"/>
              </a:ext>
            </a:extLst>
          </p:cNvPr>
          <p:cNvSpPr txBox="1"/>
          <p:nvPr/>
        </p:nvSpPr>
        <p:spPr>
          <a:xfrm>
            <a:off x="7332210" y="2449209"/>
            <a:ext cx="225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label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6234AB-72DF-6C4F-95E3-4D5D357520BA}"/>
              </a:ext>
            </a:extLst>
          </p:cNvPr>
          <p:cNvSpPr txBox="1"/>
          <p:nvPr/>
        </p:nvSpPr>
        <p:spPr>
          <a:xfrm>
            <a:off x="7332210" y="3662299"/>
            <a:ext cx="225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label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79726C4-CF7B-2A4E-BE3E-713B69CA55C2}"/>
              </a:ext>
            </a:extLst>
          </p:cNvPr>
          <p:cNvCxnSpPr/>
          <p:nvPr/>
        </p:nvCxnSpPr>
        <p:spPr>
          <a:xfrm>
            <a:off x="4094827" y="1901435"/>
            <a:ext cx="0" cy="25818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EB6FD18-D64C-AA4E-98A0-69699F8C82A8}"/>
              </a:ext>
            </a:extLst>
          </p:cNvPr>
          <p:cNvSpPr txBox="1"/>
          <p:nvPr/>
        </p:nvSpPr>
        <p:spPr>
          <a:xfrm>
            <a:off x="6186969" y="2091946"/>
            <a:ext cx="878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2DFDF0-0953-A540-88B4-1D0536A9B9C9}"/>
              </a:ext>
            </a:extLst>
          </p:cNvPr>
          <p:cNvSpPr txBox="1"/>
          <p:nvPr/>
        </p:nvSpPr>
        <p:spPr>
          <a:xfrm>
            <a:off x="6301267" y="3763845"/>
            <a:ext cx="878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84B0D4-CFC7-8645-BD4D-DE5665D037CB}"/>
              </a:ext>
            </a:extLst>
          </p:cNvPr>
          <p:cNvSpPr txBox="1"/>
          <p:nvPr/>
        </p:nvSpPr>
        <p:spPr>
          <a:xfrm>
            <a:off x="1212401" y="2172626"/>
            <a:ext cx="878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4794F9B-F1DA-D34E-B14E-FFD8D74D7F58}"/>
              </a:ext>
            </a:extLst>
          </p:cNvPr>
          <p:cNvSpPr txBox="1"/>
          <p:nvPr/>
        </p:nvSpPr>
        <p:spPr>
          <a:xfrm>
            <a:off x="1214982" y="3838319"/>
            <a:ext cx="878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F7F9373-F2ED-7B40-B8E2-CDD65F000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660804"/>
              </p:ext>
            </p:extLst>
          </p:nvPr>
        </p:nvGraphicFramePr>
        <p:xfrm>
          <a:off x="1223222" y="4987305"/>
          <a:ext cx="47915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151">
                  <a:extLst>
                    <a:ext uri="{9D8B030D-6E8A-4147-A177-3AD203B41FA5}">
                      <a16:colId xmlns:a16="http://schemas.microsoft.com/office/drawing/2014/main" val="17722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21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97220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CD040F9F-A7CF-CF41-99DC-98EBA934056F}"/>
              </a:ext>
            </a:extLst>
          </p:cNvPr>
          <p:cNvSpPr txBox="1"/>
          <p:nvPr/>
        </p:nvSpPr>
        <p:spPr>
          <a:xfrm>
            <a:off x="2270595" y="4987305"/>
            <a:ext cx="562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Positive: “yes” examples correctly identified as “yes”</a:t>
            </a:r>
          </a:p>
        </p:txBody>
      </p:sp>
    </p:spTree>
    <p:extLst>
      <p:ext uri="{BB962C8B-B14F-4D97-AF65-F5344CB8AC3E}">
        <p14:creationId xmlns:p14="http://schemas.microsoft.com/office/powerpoint/2010/main" val="3925684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C64F1-58BD-224E-B589-5BB0CA48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matric: True Negatives (TN)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7112C8-D625-A946-A1F3-567746159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9/11/18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7B880B-F028-2C43-8D1D-0885EDCDD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C9CAB9-A90B-E04B-A011-D14BF853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9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4B8B4A-B1F0-3D4C-BD4F-E724CC404778}"/>
              </a:ext>
            </a:extLst>
          </p:cNvPr>
          <p:cNvCxnSpPr/>
          <p:nvPr/>
        </p:nvCxnSpPr>
        <p:spPr>
          <a:xfrm>
            <a:off x="904514" y="3273036"/>
            <a:ext cx="63739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1675C1B-F616-D642-AE17-B0C2C3B1FF1A}"/>
              </a:ext>
            </a:extLst>
          </p:cNvPr>
          <p:cNvSpPr/>
          <p:nvPr/>
        </p:nvSpPr>
        <p:spPr>
          <a:xfrm>
            <a:off x="4544184" y="2909965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573A45-DFA5-0F4B-9B80-8D3AF8BB4266}"/>
              </a:ext>
            </a:extLst>
          </p:cNvPr>
          <p:cNvSpPr/>
          <p:nvPr/>
        </p:nvSpPr>
        <p:spPr>
          <a:xfrm>
            <a:off x="4884842" y="2909964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B051554-3616-D543-9BD8-004C11AB9DAD}"/>
              </a:ext>
            </a:extLst>
          </p:cNvPr>
          <p:cNvSpPr/>
          <p:nvPr/>
        </p:nvSpPr>
        <p:spPr>
          <a:xfrm>
            <a:off x="5073100" y="2909965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44F5DB-F4C0-2E4B-A6F8-40DB9D8E6E6C}"/>
              </a:ext>
            </a:extLst>
          </p:cNvPr>
          <p:cNvSpPr/>
          <p:nvPr/>
        </p:nvSpPr>
        <p:spPr>
          <a:xfrm>
            <a:off x="5377903" y="2909964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A4C49B7-FE86-6C45-B227-CBF3F5354C2D}"/>
              </a:ext>
            </a:extLst>
          </p:cNvPr>
          <p:cNvSpPr/>
          <p:nvPr/>
        </p:nvSpPr>
        <p:spPr>
          <a:xfrm>
            <a:off x="5566160" y="2914446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4205A6-936B-4448-9D54-5EFE1EE084E1}"/>
              </a:ext>
            </a:extLst>
          </p:cNvPr>
          <p:cNvSpPr/>
          <p:nvPr/>
        </p:nvSpPr>
        <p:spPr>
          <a:xfrm>
            <a:off x="5745455" y="2914445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0061E9-8247-EC40-A549-02BDB9E06728}"/>
              </a:ext>
            </a:extLst>
          </p:cNvPr>
          <p:cNvSpPr/>
          <p:nvPr/>
        </p:nvSpPr>
        <p:spPr>
          <a:xfrm>
            <a:off x="5996468" y="2914446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872033E-9767-E34E-8761-84B63F25899E}"/>
              </a:ext>
            </a:extLst>
          </p:cNvPr>
          <p:cNvSpPr/>
          <p:nvPr/>
        </p:nvSpPr>
        <p:spPr>
          <a:xfrm>
            <a:off x="6130938" y="2914445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CFB784-1545-834D-8CDB-BFCA4EF3D5C5}"/>
              </a:ext>
            </a:extLst>
          </p:cNvPr>
          <p:cNvSpPr/>
          <p:nvPr/>
        </p:nvSpPr>
        <p:spPr>
          <a:xfrm>
            <a:off x="6319195" y="2909965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E056AB-BC1A-5545-88F0-8BBCE5249101}"/>
              </a:ext>
            </a:extLst>
          </p:cNvPr>
          <p:cNvSpPr/>
          <p:nvPr/>
        </p:nvSpPr>
        <p:spPr>
          <a:xfrm>
            <a:off x="6686748" y="2909964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0B9C5C-C931-6E44-86C9-59605323AF57}"/>
              </a:ext>
            </a:extLst>
          </p:cNvPr>
          <p:cNvSpPr/>
          <p:nvPr/>
        </p:nvSpPr>
        <p:spPr>
          <a:xfrm>
            <a:off x="6875006" y="2909965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ABA6800-2240-B34C-BB78-D91BAD1C5926}"/>
              </a:ext>
            </a:extLst>
          </p:cNvPr>
          <p:cNvSpPr/>
          <p:nvPr/>
        </p:nvSpPr>
        <p:spPr>
          <a:xfrm>
            <a:off x="7054301" y="2909964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52E102-A592-BC4C-90F8-3D590E7804FB}"/>
              </a:ext>
            </a:extLst>
          </p:cNvPr>
          <p:cNvSpPr/>
          <p:nvPr/>
        </p:nvSpPr>
        <p:spPr>
          <a:xfrm>
            <a:off x="967268" y="3443365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30C912-884E-4841-B6E1-DC571F01D1BD}"/>
              </a:ext>
            </a:extLst>
          </p:cNvPr>
          <p:cNvSpPr/>
          <p:nvPr/>
        </p:nvSpPr>
        <p:spPr>
          <a:xfrm>
            <a:off x="1146563" y="3443364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88C592-9A45-C94D-9B85-F3FF8D7C788E}"/>
              </a:ext>
            </a:extLst>
          </p:cNvPr>
          <p:cNvSpPr/>
          <p:nvPr/>
        </p:nvSpPr>
        <p:spPr>
          <a:xfrm>
            <a:off x="1514116" y="3443364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C88E3C-B0E2-9143-A1D3-4D442F9C59F3}"/>
              </a:ext>
            </a:extLst>
          </p:cNvPr>
          <p:cNvSpPr/>
          <p:nvPr/>
        </p:nvSpPr>
        <p:spPr>
          <a:xfrm>
            <a:off x="1702373" y="3447846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DC18EF3-43BE-934E-B6FF-CC15E12008C9}"/>
              </a:ext>
            </a:extLst>
          </p:cNvPr>
          <p:cNvSpPr/>
          <p:nvPr/>
        </p:nvSpPr>
        <p:spPr>
          <a:xfrm>
            <a:off x="1935458" y="3447845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FC7F772-9F30-8147-82D6-7A61DE072591}"/>
              </a:ext>
            </a:extLst>
          </p:cNvPr>
          <p:cNvSpPr/>
          <p:nvPr/>
        </p:nvSpPr>
        <p:spPr>
          <a:xfrm>
            <a:off x="2025101" y="3447846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6585A28-2780-894B-996E-17C65AF76047}"/>
              </a:ext>
            </a:extLst>
          </p:cNvPr>
          <p:cNvSpPr/>
          <p:nvPr/>
        </p:nvSpPr>
        <p:spPr>
          <a:xfrm>
            <a:off x="2267150" y="3447845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A5448AB-979C-8344-B2BC-FB82F4709536}"/>
              </a:ext>
            </a:extLst>
          </p:cNvPr>
          <p:cNvSpPr/>
          <p:nvPr/>
        </p:nvSpPr>
        <p:spPr>
          <a:xfrm>
            <a:off x="2500232" y="3443365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C7D99A6-CDE7-E142-8004-EEDE205ECF06}"/>
              </a:ext>
            </a:extLst>
          </p:cNvPr>
          <p:cNvSpPr/>
          <p:nvPr/>
        </p:nvSpPr>
        <p:spPr>
          <a:xfrm>
            <a:off x="2796070" y="3443364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7B1309-1EB7-464A-B3D5-EA7B5E4D39CA}"/>
              </a:ext>
            </a:extLst>
          </p:cNvPr>
          <p:cNvSpPr/>
          <p:nvPr/>
        </p:nvSpPr>
        <p:spPr>
          <a:xfrm>
            <a:off x="3082939" y="3443365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EA04CF1-E381-5244-BB54-5240298C0138}"/>
              </a:ext>
            </a:extLst>
          </p:cNvPr>
          <p:cNvSpPr/>
          <p:nvPr/>
        </p:nvSpPr>
        <p:spPr>
          <a:xfrm>
            <a:off x="3468423" y="3443364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5A003EA-234D-9147-8373-FB0AD8B82215}"/>
              </a:ext>
            </a:extLst>
          </p:cNvPr>
          <p:cNvSpPr/>
          <p:nvPr/>
        </p:nvSpPr>
        <p:spPr>
          <a:xfrm>
            <a:off x="1334820" y="2905480"/>
            <a:ext cx="170329" cy="17032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E86AD8A-49F4-FE4E-B737-8954C0A3CEE3}"/>
              </a:ext>
            </a:extLst>
          </p:cNvPr>
          <p:cNvSpPr/>
          <p:nvPr/>
        </p:nvSpPr>
        <p:spPr>
          <a:xfrm>
            <a:off x="6507454" y="3443363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7671272-B65A-8047-B12D-2F443122EE27}"/>
              </a:ext>
            </a:extLst>
          </p:cNvPr>
          <p:cNvSpPr/>
          <p:nvPr/>
        </p:nvSpPr>
        <p:spPr>
          <a:xfrm>
            <a:off x="5866481" y="3452328"/>
            <a:ext cx="170329" cy="17032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8608E0-DAF0-324C-9506-FA51C43A1411}"/>
              </a:ext>
            </a:extLst>
          </p:cNvPr>
          <p:cNvCxnSpPr>
            <a:cxnSpLocks/>
          </p:cNvCxnSpPr>
          <p:nvPr/>
        </p:nvCxnSpPr>
        <p:spPr>
          <a:xfrm>
            <a:off x="893309" y="1892471"/>
            <a:ext cx="63851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0456EF1-8105-3649-9ACC-21AC0FC80F00}"/>
              </a:ext>
            </a:extLst>
          </p:cNvPr>
          <p:cNvCxnSpPr/>
          <p:nvPr/>
        </p:nvCxnSpPr>
        <p:spPr>
          <a:xfrm>
            <a:off x="904514" y="4483271"/>
            <a:ext cx="63739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2FC9061-C722-BB45-9F0F-DDB75030438E}"/>
              </a:ext>
            </a:extLst>
          </p:cNvPr>
          <p:cNvCxnSpPr/>
          <p:nvPr/>
        </p:nvCxnSpPr>
        <p:spPr>
          <a:xfrm>
            <a:off x="904514" y="1892471"/>
            <a:ext cx="0" cy="25818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C6DC4D8-5677-AC49-B290-B58B9B607AE7}"/>
              </a:ext>
            </a:extLst>
          </p:cNvPr>
          <p:cNvCxnSpPr/>
          <p:nvPr/>
        </p:nvCxnSpPr>
        <p:spPr>
          <a:xfrm>
            <a:off x="7278420" y="1901894"/>
            <a:ext cx="0" cy="25818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35C94D0-C9CC-B94C-8035-2E8B8D213409}"/>
              </a:ext>
            </a:extLst>
          </p:cNvPr>
          <p:cNvSpPr txBox="1"/>
          <p:nvPr/>
        </p:nvSpPr>
        <p:spPr>
          <a:xfrm>
            <a:off x="4696924" y="1388433"/>
            <a:ext cx="225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prediction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227605-3C4E-A74D-9C13-A34057593AD7}"/>
              </a:ext>
            </a:extLst>
          </p:cNvPr>
          <p:cNvSpPr txBox="1"/>
          <p:nvPr/>
        </p:nvSpPr>
        <p:spPr>
          <a:xfrm>
            <a:off x="1505149" y="1394259"/>
            <a:ext cx="225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prediction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D94EAC-C350-254E-877E-1D0BC92BBF0D}"/>
              </a:ext>
            </a:extLst>
          </p:cNvPr>
          <p:cNvSpPr txBox="1"/>
          <p:nvPr/>
        </p:nvSpPr>
        <p:spPr>
          <a:xfrm>
            <a:off x="7332210" y="2449209"/>
            <a:ext cx="225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label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6234AB-72DF-6C4F-95E3-4D5D357520BA}"/>
              </a:ext>
            </a:extLst>
          </p:cNvPr>
          <p:cNvSpPr txBox="1"/>
          <p:nvPr/>
        </p:nvSpPr>
        <p:spPr>
          <a:xfrm>
            <a:off x="7332210" y="3662299"/>
            <a:ext cx="225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label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79726C4-CF7B-2A4E-BE3E-713B69CA55C2}"/>
              </a:ext>
            </a:extLst>
          </p:cNvPr>
          <p:cNvCxnSpPr/>
          <p:nvPr/>
        </p:nvCxnSpPr>
        <p:spPr>
          <a:xfrm>
            <a:off x="4094827" y="1901435"/>
            <a:ext cx="0" cy="25818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EB6FD18-D64C-AA4E-98A0-69699F8C82A8}"/>
              </a:ext>
            </a:extLst>
          </p:cNvPr>
          <p:cNvSpPr txBox="1"/>
          <p:nvPr/>
        </p:nvSpPr>
        <p:spPr>
          <a:xfrm>
            <a:off x="6186969" y="2091946"/>
            <a:ext cx="878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2DFDF0-0953-A540-88B4-1D0536A9B9C9}"/>
              </a:ext>
            </a:extLst>
          </p:cNvPr>
          <p:cNvSpPr txBox="1"/>
          <p:nvPr/>
        </p:nvSpPr>
        <p:spPr>
          <a:xfrm>
            <a:off x="6301267" y="3763845"/>
            <a:ext cx="878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84B0D4-CFC7-8645-BD4D-DE5665D037CB}"/>
              </a:ext>
            </a:extLst>
          </p:cNvPr>
          <p:cNvSpPr txBox="1"/>
          <p:nvPr/>
        </p:nvSpPr>
        <p:spPr>
          <a:xfrm>
            <a:off x="1212401" y="2172626"/>
            <a:ext cx="878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4794F9B-F1DA-D34E-B14E-FFD8D74D7F58}"/>
              </a:ext>
            </a:extLst>
          </p:cNvPr>
          <p:cNvSpPr txBox="1"/>
          <p:nvPr/>
        </p:nvSpPr>
        <p:spPr>
          <a:xfrm>
            <a:off x="1214982" y="3838319"/>
            <a:ext cx="878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F7F9373-F2ED-7B40-B8E2-CDD65F000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014865"/>
              </p:ext>
            </p:extLst>
          </p:nvPr>
        </p:nvGraphicFramePr>
        <p:xfrm>
          <a:off x="1223220" y="4987305"/>
          <a:ext cx="97221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105">
                  <a:extLst>
                    <a:ext uri="{9D8B030D-6E8A-4147-A177-3AD203B41FA5}">
                      <a16:colId xmlns:a16="http://schemas.microsoft.com/office/drawing/2014/main" val="17722994"/>
                    </a:ext>
                  </a:extLst>
                </a:gridCol>
                <a:gridCol w="486105">
                  <a:extLst>
                    <a:ext uri="{9D8B030D-6E8A-4147-A177-3AD203B41FA5}">
                      <a16:colId xmlns:a16="http://schemas.microsoft.com/office/drawing/2014/main" val="802915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21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9722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89BD11-2F0C-A447-911D-B3816D28D568}"/>
              </a:ext>
            </a:extLst>
          </p:cNvPr>
          <p:cNvSpPr txBox="1"/>
          <p:nvPr/>
        </p:nvSpPr>
        <p:spPr>
          <a:xfrm>
            <a:off x="2734233" y="4983516"/>
            <a:ext cx="562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Negative: “no” examples correctly identified as “no”</a:t>
            </a:r>
          </a:p>
        </p:txBody>
      </p:sp>
    </p:spTree>
    <p:extLst>
      <p:ext uri="{BB962C8B-B14F-4D97-AF65-F5344CB8AC3E}">
        <p14:creationId xmlns:p14="http://schemas.microsoft.com/office/powerpoint/2010/main" val="8025803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</TotalTime>
  <Words>1419</Words>
  <Application>Microsoft Macintosh PowerPoint</Application>
  <PresentationFormat>On-screen Show (4:3)</PresentationFormat>
  <Paragraphs>392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Bookman Old Style</vt:lpstr>
      <vt:lpstr>Cambria Math</vt:lpstr>
      <vt:lpstr>Gill Sans MT</vt:lpstr>
      <vt:lpstr>Times New Roman</vt:lpstr>
      <vt:lpstr>Wingdings</vt:lpstr>
      <vt:lpstr>Wingdings 3</vt:lpstr>
      <vt:lpstr>Origin</vt:lpstr>
      <vt:lpstr>Lecture 6: Evaluation of Machine Learning Models</vt:lpstr>
      <vt:lpstr>Outline of today</vt:lpstr>
      <vt:lpstr>Train/dev/test sets</vt:lpstr>
      <vt:lpstr>Mismatched train/test distribution</vt:lpstr>
      <vt:lpstr>Performance metrics for regression model</vt:lpstr>
      <vt:lpstr>Performance metrics for classification model</vt:lpstr>
      <vt:lpstr>Confusion matrix</vt:lpstr>
      <vt:lpstr>Point matric: True Positives (TP)</vt:lpstr>
      <vt:lpstr>Point matric: True Negatives (TN)</vt:lpstr>
      <vt:lpstr>Point matric: False Positive (FP)</vt:lpstr>
      <vt:lpstr>Point matric: False Negative (FN)</vt:lpstr>
      <vt:lpstr>Understand FP and FN with one picture</vt:lpstr>
      <vt:lpstr>Point matric: Accuracy</vt:lpstr>
      <vt:lpstr>Point matric: Precision</vt:lpstr>
      <vt:lpstr>Point matric: Recall</vt:lpstr>
      <vt:lpstr>Point matric: F1 score (a.k.a., F score, F measure)</vt:lpstr>
      <vt:lpstr>ROC curve (receiver operating characteristic)</vt:lpstr>
      <vt:lpstr>Confusion matrix for multiclass classifier</vt:lpstr>
      <vt:lpstr>Precision Recall tradeoff</vt:lpstr>
      <vt:lpstr>Overfitting</vt:lpstr>
      <vt:lpstr>Overfitting: regression model</vt:lpstr>
      <vt:lpstr>Overfitting: classification model</vt:lpstr>
      <vt:lpstr>How to avoid overfitting</vt:lpstr>
      <vt:lpstr>Regularization term</vt:lpstr>
      <vt:lpstr>L2 regularization for linear regression</vt:lpstr>
      <vt:lpstr>L2 regularization for logistic regression</vt:lpstr>
      <vt:lpstr>Outcome of L2 regularization</vt:lpstr>
      <vt:lpstr>Next lecture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346</cp:revision>
  <dcterms:created xsi:type="dcterms:W3CDTF">2018-09-10T18:25:38Z</dcterms:created>
  <dcterms:modified xsi:type="dcterms:W3CDTF">2018-09-13T17:03:45Z</dcterms:modified>
</cp:coreProperties>
</file>